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b6d66243854832" /><Relationship Type="http://schemas.openxmlformats.org/officeDocument/2006/relationships/extended-properties" Target="/docProps/app.xml" Id="R976986aed5a94d96" /><Relationship Type="http://schemas.openxmlformats.org/officeDocument/2006/relationships/officeDocument" Target="/ppt/presentation.xml" Id="R39ce2b27b2e940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3f99e5ea7c4c9f"/>
  </p:sldMasterIdLst>
  <p:notesMasterIdLst>
    <p:notesMasterId xmlns:r="http://schemas.openxmlformats.org/officeDocument/2006/relationships" r:id="R601c4adc778e4822"/>
  </p:notesMasterIdLst>
  <p:sldIdLst>
    <p:sldId xmlns:r="http://schemas.openxmlformats.org/officeDocument/2006/relationships" id="256" r:id="R319248038b034e06"/>
    <p:sldId xmlns:r="http://schemas.openxmlformats.org/officeDocument/2006/relationships" id="257" r:id="R7ce71c1a493e41a1"/>
    <p:sldId xmlns:r="http://schemas.openxmlformats.org/officeDocument/2006/relationships" id="258" r:id="Rbcaad06e230a4fe6"/>
    <p:sldId xmlns:r="http://schemas.openxmlformats.org/officeDocument/2006/relationships" id="259" r:id="R2402e410ff2d4b5e"/>
    <p:sldId xmlns:r="http://schemas.openxmlformats.org/officeDocument/2006/relationships" id="260" r:id="R03f994c1bd97482e"/>
    <p:sldId xmlns:r="http://schemas.openxmlformats.org/officeDocument/2006/relationships" id="261" r:id="Rb12e431854b0443f"/>
    <p:sldId xmlns:r="http://schemas.openxmlformats.org/officeDocument/2006/relationships" id="262" r:id="Rd29ad72f7cba47a8"/>
    <p:sldId xmlns:r="http://schemas.openxmlformats.org/officeDocument/2006/relationships" id="263" r:id="Ra0a9bdaa59554f8c"/>
    <p:sldId xmlns:r="http://schemas.openxmlformats.org/officeDocument/2006/relationships" id="264" r:id="Re986dd0637c8413a"/>
    <p:sldId xmlns:r="http://schemas.openxmlformats.org/officeDocument/2006/relationships" id="265" r:id="Rff41c79e2b094290"/>
    <p:sldId xmlns:r="http://schemas.openxmlformats.org/officeDocument/2006/relationships" id="266" r:id="R28945d865aca4246"/>
    <p:sldId xmlns:r="http://schemas.openxmlformats.org/officeDocument/2006/relationships" id="267" r:id="Rf87ae83c220c49c3"/>
    <p:sldId xmlns:r="http://schemas.openxmlformats.org/officeDocument/2006/relationships" id="268" r:id="Rbf87d1c294d54d10"/>
    <p:sldId xmlns:r="http://schemas.openxmlformats.org/officeDocument/2006/relationships" id="269" r:id="Rb0165ae656614b04"/>
    <p:sldId xmlns:r="http://schemas.openxmlformats.org/officeDocument/2006/relationships" id="270" r:id="R4c351458f9f341de"/>
    <p:sldId xmlns:r="http://schemas.openxmlformats.org/officeDocument/2006/relationships" id="271" r:id="R17a9ba5a35fa40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ba9dbd4de64547" /><Relationship Type="http://schemas.openxmlformats.org/officeDocument/2006/relationships/slideMaster" Target="/ppt/slideMasters/slideMaster1.xml" Id="R503f99e5ea7c4c9f" /><Relationship Type="http://schemas.openxmlformats.org/officeDocument/2006/relationships/notesMaster" Target="/ppt/notesMasters/notesMaster1.xml" Id="R601c4adc778e4822" /><Relationship Type="http://schemas.openxmlformats.org/officeDocument/2006/relationships/presProps" Target="/ppt/presProps.xml" Id="R2edbd829a0cc4426" /><Relationship Type="http://schemas.openxmlformats.org/officeDocument/2006/relationships/tableStyles" Target="/ppt/tableStyles.xml" Id="Rae10d6f75c1d499c" /><Relationship Type="http://schemas.openxmlformats.org/officeDocument/2006/relationships/slide" Target="/ppt/slides/slide1.xml" Id="R319248038b034e06" /><Relationship Type="http://schemas.openxmlformats.org/officeDocument/2006/relationships/slide" Target="/ppt/slides/slide2.xml" Id="R7ce71c1a493e41a1" /><Relationship Type="http://schemas.openxmlformats.org/officeDocument/2006/relationships/slide" Target="/ppt/slides/slide3.xml" Id="Rbcaad06e230a4fe6" /><Relationship Type="http://schemas.openxmlformats.org/officeDocument/2006/relationships/slide" Target="/ppt/slides/slide4.xml" Id="R2402e410ff2d4b5e" /><Relationship Type="http://schemas.openxmlformats.org/officeDocument/2006/relationships/slide" Target="/ppt/slides/slide5.xml" Id="R03f994c1bd97482e" /><Relationship Type="http://schemas.openxmlformats.org/officeDocument/2006/relationships/slide" Target="/ppt/slides/slide6.xml" Id="Rb12e431854b0443f" /><Relationship Type="http://schemas.openxmlformats.org/officeDocument/2006/relationships/slide" Target="/ppt/slides/slide7.xml" Id="Rd29ad72f7cba47a8" /><Relationship Type="http://schemas.openxmlformats.org/officeDocument/2006/relationships/slide" Target="/ppt/slides/slide8.xml" Id="Ra0a9bdaa59554f8c" /><Relationship Type="http://schemas.openxmlformats.org/officeDocument/2006/relationships/slide" Target="/ppt/slides/slide9.xml" Id="Re986dd0637c8413a" /><Relationship Type="http://schemas.openxmlformats.org/officeDocument/2006/relationships/slide" Target="/ppt/slides/slide10.xml" Id="Rff41c79e2b094290" /><Relationship Type="http://schemas.openxmlformats.org/officeDocument/2006/relationships/slide" Target="/ppt/slides/slide11.xml" Id="R28945d865aca4246" /><Relationship Type="http://schemas.openxmlformats.org/officeDocument/2006/relationships/slide" Target="/ppt/slides/slide12.xml" Id="Rf87ae83c220c49c3" /><Relationship Type="http://schemas.openxmlformats.org/officeDocument/2006/relationships/slide" Target="/ppt/slides/slide13.xml" Id="Rbf87d1c294d54d10" /><Relationship Type="http://schemas.openxmlformats.org/officeDocument/2006/relationships/slide" Target="/ppt/slides/slide14.xml" Id="Rb0165ae656614b04" /><Relationship Type="http://schemas.openxmlformats.org/officeDocument/2006/relationships/slide" Target="/ppt/slides/slide15.xml" Id="R4c351458f9f341de" /><Relationship Type="http://schemas.openxmlformats.org/officeDocument/2006/relationships/slide" Target="/ppt/slides/slide16.xml" Id="R17a9ba5a35fa40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972ea7f3ac49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fd8895e29c49e9" /><Relationship Type="http://schemas.openxmlformats.org/officeDocument/2006/relationships/notesMaster" Target="/ppt/notesMasters/notesMaster1.xml" Id="R34fd0fc6237840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6ca9ecfbbb4d78" /><Relationship Type="http://schemas.openxmlformats.org/officeDocument/2006/relationships/notesMaster" Target="/ppt/notesMasters/notesMaster1.xml" Id="Re53f15c248774a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52c9dd1b6e4adb" /><Relationship Type="http://schemas.openxmlformats.org/officeDocument/2006/relationships/notesMaster" Target="/ppt/notesMasters/notesMaster1.xml" Id="R62495e7f2ae54c7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f2ff87a7f24ff8" /><Relationship Type="http://schemas.openxmlformats.org/officeDocument/2006/relationships/notesMaster" Target="/ppt/notesMasters/notesMaster1.xml" Id="R20f549ede7724c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5c627a7e492450d" /><Relationship Type="http://schemas.openxmlformats.org/officeDocument/2006/relationships/notesMaster" Target="/ppt/notesMasters/notesMaster1.xml" Id="R02d289ddc0c24c6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16a7da70c14841" /><Relationship Type="http://schemas.openxmlformats.org/officeDocument/2006/relationships/notesMaster" Target="/ppt/notesMasters/notesMaster1.xml" Id="Ra586c691ca9142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673fb8d6f84f10" /><Relationship Type="http://schemas.openxmlformats.org/officeDocument/2006/relationships/notesMaster" Target="/ppt/notesMasters/notesMaster1.xml" Id="R9bbf49a6394a468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057c53396a4878" /><Relationship Type="http://schemas.openxmlformats.org/officeDocument/2006/relationships/notesMaster" Target="/ppt/notesMasters/notesMaster1.xml" Id="Ra3e01d9720b44b0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82293ee0eb441e" /><Relationship Type="http://schemas.openxmlformats.org/officeDocument/2006/relationships/notesMaster" Target="/ppt/notesMasters/notesMaster1.xml" Id="R1194d8e7b76640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7910131efc47f3" /><Relationship Type="http://schemas.openxmlformats.org/officeDocument/2006/relationships/notesMaster" Target="/ppt/notesMasters/notesMaster1.xml" Id="Rd564d2bfc91748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7c08d7d621493d" /><Relationship Type="http://schemas.openxmlformats.org/officeDocument/2006/relationships/notesMaster" Target="/ppt/notesMasters/notesMaster1.xml" Id="Rc815c5d706cf45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10133c78d844559" /><Relationship Type="http://schemas.openxmlformats.org/officeDocument/2006/relationships/notesMaster" Target="/ppt/notesMasters/notesMaster1.xml" Id="Rdee0b03b786d4c9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236313cbbd34c1b" /><Relationship Type="http://schemas.openxmlformats.org/officeDocument/2006/relationships/notesMaster" Target="/ppt/notesMasters/notesMaster1.xml" Id="R82d7b936b1874d0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a631f8d9564a37" /><Relationship Type="http://schemas.openxmlformats.org/officeDocument/2006/relationships/notesMaster" Target="/ppt/notesMasters/notesMaster1.xml" Id="R4571bf7041144f6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aee423480db4033" /><Relationship Type="http://schemas.openxmlformats.org/officeDocument/2006/relationships/notesMaster" Target="/ppt/notesMasters/notesMaster1.xml" Id="R556c26d01763484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630d83c36d445bd" /><Relationship Type="http://schemas.openxmlformats.org/officeDocument/2006/relationships/notesMaster" Target="/ppt/notesMasters/notesMaster1.xml" Id="R688f2f74d7b34b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Photographie : image00098.jpeg, fournie par le client. Logo officiel fourni : logo mariem noureddine.pdf. Accroche éditoriale proposée pour ce dossier.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artiste : Présentation mahrajanet (Mariem Noureddine sans RBAYKHA).pdf, p. 2. Filiation et recherche d’un style propre : entretien Mosaïque FM, 8 avril 2017, https://www.youtube.com/watch?v=BOHc9yWKbn0. Ancrage populaire : entretien Mosaïque FM, 23 juillet 2024, https://www.mosaiquefm.net/mobile/ar/تونس-ثقافة-فن-أخبار/1294949/مريم-نور-الدين-رفضت-المشاركة-في-ذا-فويس-وأفتخر-بالمزود. Photo fournie : image00088.jpeg.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artiste : Présentation mahrajanet (Mariem Noureddine sans RBAYKHA).pdf, p. 2. Intitulés reformulés pour corriger les coquilles, sans changement du niveau ou de l’année. Photo fournie : image00001.jpeg.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Positionnement synthétisé à partir du dossier artiste et de l’entretien Mosaïque FM du 23 juillet 2024 : https://www.mosaiquefm.net/mobile/ar/تونس-ثقافة-فن-أخبار/1294949/مريم-نور-الدين-رفضت-المشاركة-في-ذا-فويس-وأفتخر-بالمزود. Photo fournie : image00089.jpeg.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artiste : Présentation mahrajanet (Mariem Noureddine sans RBAYKHA).pdf, p. 3–6 : sélection de lieux sans attribution d’une date annuelle individuelle. Nabeul 2024 : https://letemps.news/2024/08/01/fascinante-mariem-noureddine-avec-sa-rebaykha-au-festival-de-nabeul/. Oudhna, 5 août 2025 : https://www.mosaiquefm.net/mobile/fr/musique-tunisie-monde/1444050/noureddine-et-mariem-kahkaoui-le-5-aout-au-festival-de-oudhna ; compte rendu du 6 août : https://www.avant-premiere.com.tn/ar/2025/08/06/أوذنة-تختتم-أولى-دورات-المهرجان-الدول/. Photo de public fournie : image00084.jpeg ; utilisée comme ambiance scénique, sans revendication de jauge ni de fréquentation.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Photographie de concert fournie : image00095.jpeg. Texte éditorial de présentation, sans attribution de lieu ou de date.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artiste : Présentation mahrajanet (Mariem Noureddine sans RBAYKHA).pdf, p. 10–23 : titres et dates 2019–2024. Titres récents : Wchmeta (2025), https://www.youtube.com/watch?v=l-WNHM5ssIw ; Ghali (2026), https://www.youtube.com/watch?v=fKbRCNC3Eg8. Chaîne officielle https://www.youtube.com/@MeriemNourdine. Visuels officiels des clips : https://i.ytimg.com/vi/l-WNHM5ssIw/maxresdefault.jpg et https://i.ytimg.com/vi/fKbRCNC3Eg8/maxresdefault.jpg. Le disque vinyle est un motif de présentation ; aucune édition physique n’est revendiquée.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artiste : Présentation mahrajanet (Mariem Noureddine sans RBAYKHA).pdf, p. 10, 14, 16, 18, 23. Les rôles explicitement indiqués dans la source : Amine Kolsi (composition/arrangement), Yassine Hamzaoui (paroles), Mokhtar Kebsi (arrangement), Zied George (paroles/composition). Photo fournie : image00089.jpeg.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Logo original fourni : جلود جدود Logo-180226-validés.pdf, variante 1. Le titre latin est une translittération du logo arabe incluant le و visible. Le concept formulé sur cette page est une proposition éditoriale ; aucune durée, création, distribution ou première représentation n’est affirmée. Photo fournie : image00099.jpeg.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Proposition éditoriale pour la saison 2027, à valider avec la production. Ce texte ne décrit pas un spectacle déjà arrêté. Photo fournie : image00092.jpeg.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Positionnement de programmation proposé pour 2027. Publics et contextes sont des cibles éditoriales ; aucune exclusivité ni disponibilité ferme n’est affirmée. Photo fournie : image00090.jpeg.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 sources fournies ne précisent ni durée, ni effectif, ni dimensions ni rider son/lumière. Cette fiche de cadrage identifie les informations nécessaires sans inventer d’exigences techniques. Photo fournie : image00096.jpeg.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Vidéos officielles : https://www.youtube.com/watch?v=fKbRCNC3Eg8 ; https://www.youtube.com/watch?v=l-WNHM5ssIw. Chaîne : https://www.youtube.com/@MeriemNourdine. Les titres et libellés sont cliquables. Photo fournie : image00100.jpeg.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Photos fournies : image00086.jpeg, image00003.jpeg, image00087.jpeg. Crédits photographiques et autorisations de diffusion à confirmer auprès du représentant avant réutilisation séparée. Aucune photographie n’est présentée comme libre de droits.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Synthèses, sans citation verbatim. Mosaïque FM, 23 juillet 2024 : https://www.mosaiquefm.net/mobile/ar/تونس-ثقافة-فن-أخبار/1294949/مريم-نور-الدين-رفضت-المشاركة-في-ذا-فويس-وأفتخر-بالمزود. Le Temps, 1er août 2024 : https://letemps.news/2024/08/01/fascinante-mariem-noureddine-avec-sa-rebaykha-au-festival-de-nabeul/. La référence de presse porte sur le parcours passé et ne documente pas le projet 2027. Photo fournie : image00097.jpeg.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artiste : Présentation mahrajanet (Mariem Noureddine sans RBAYKHA).pdf, p. 42 : contact Hedi Jelassi, +216 50 600 900. Réseaux reliés depuis la chaîne officielle https://www.youtube.com/@MeriemNourdine : https://www.instagram.com/mariem.nourddine/ ; https://www.facebook.com/Mariem.Noureddine. Photo fournie : image00087.jpeg.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b64e1745b744c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df091dc62d404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7dcd322ef4447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d83a5c19ce444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9a72b602af4d6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6257e0830241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45E424-EEA2-470B-A015-4230ED3891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6470BEE-D9AA-497D-9A31-67731AF24A1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99B788-6F21-4A84-AB34-C1C2C96F2F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075209-3C95-4BC1-9421-780BF6BA50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840C3BA-CA84-42D6-8D9E-0CBA716ACFA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3A4F84D-BDDC-4D55-823F-A9A05D0D11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7F1119-5579-4180-ABB8-918C79FCA0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DF9BB22-EABD-4BD8-AF91-D2E0B77BCEA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98D0A1-C0B0-483C-B14E-AB6298620F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E9B05FE-8FF4-4B23-9702-EBD5A88EB5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8df9a55d1942c8" /><Relationship Type="http://schemas.openxmlformats.org/officeDocument/2006/relationships/slideLayout" Target="/ppt/slideLayouts/slideLayout1.xml" Id="Re4b1a553c7334626" /><Relationship Type="http://schemas.openxmlformats.org/officeDocument/2006/relationships/slideLayout" Target="/ppt/slideLayouts/slideLayout2.xml" Id="R9b287d6eca5f45bd" /><Relationship Type="http://schemas.openxmlformats.org/officeDocument/2006/relationships/slideLayout" Target="/ppt/slideLayouts/slideLayout3.xml" Id="Rda046ca96ab24e31" /><Relationship Type="http://schemas.openxmlformats.org/officeDocument/2006/relationships/slideLayout" Target="/ppt/slideLayouts/slideLayout4.xml" Id="R9b75c8da8df24355" /><Relationship Type="http://schemas.openxmlformats.org/officeDocument/2006/relationships/slideLayout" Target="/ppt/slideLayouts/slideLayout5.xml" Id="R5311f19534bd40b6" /><Relationship Type="http://schemas.openxmlformats.org/officeDocument/2006/relationships/slideLayout" Target="/ppt/slideLayouts/slideLayout6.xml" Id="R395ac6a5124144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b1a553c7334626"/>
    <p:sldLayoutId xmlns:r="http://schemas.openxmlformats.org/officeDocument/2006/relationships" id="2147483650" r:id="R9b287d6eca5f45bd"/>
    <p:sldLayoutId xmlns:r="http://schemas.openxmlformats.org/officeDocument/2006/relationships" id="2147483651" r:id="Rda046ca96ab24e31"/>
    <p:sldLayoutId xmlns:r="http://schemas.openxmlformats.org/officeDocument/2006/relationships" id="2147483652" r:id="R9b75c8da8df24355"/>
    <p:sldLayoutId xmlns:r="http://schemas.openxmlformats.org/officeDocument/2006/relationships" id="2147483653" r:id="R5311f19534bd40b6"/>
    <p:sldLayoutId xmlns:r="http://schemas.openxmlformats.org/officeDocument/2006/relationships" id="2147483654" r:id="R395ac6a5124144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e2b135a59d4d8b" /><Relationship Type="http://schemas.openxmlformats.org/officeDocument/2006/relationships/image" Target="/ppt/media/image.png" Id="R8f5ae98949ea4bdf" /><Relationship Type="http://schemas.openxmlformats.org/officeDocument/2006/relationships/notesSlide" Target="/ppt/notesSlides/notesSlide1.xml" Id="Rf9b2afac01a74c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b616d0c4e7425e" /><Relationship Type="http://schemas.openxmlformats.org/officeDocument/2006/relationships/image" Target="/ppt/media/image2.png" Id="Rbea28069dba946e4" /><Relationship Type="http://schemas.openxmlformats.org/officeDocument/2006/relationships/notesSlide" Target="/ppt/notesSlides/notesSlide2.xml" Id="R79ce41616b694d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5bccc0c2e04e9d" /><Relationship Type="http://schemas.openxmlformats.org/officeDocument/2006/relationships/image" Target="/ppt/media/image3.png" Id="R5029d00d292e4531" /><Relationship Type="http://schemas.openxmlformats.org/officeDocument/2006/relationships/notesSlide" Target="/ppt/notesSlides/notesSlide3.xml" Id="R8487d951cf944b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9273f8e21e4f46" /><Relationship Type="http://schemas.openxmlformats.org/officeDocument/2006/relationships/image" Target="/ppt/media/image4.png" Id="Rfb93f538ba074ffc" /><Relationship Type="http://schemas.openxmlformats.org/officeDocument/2006/relationships/notesSlide" Target="/ppt/notesSlides/notesSlide4.xml" Id="R6be68fc27a1b40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92b7443d864707" /><Relationship Type="http://schemas.openxmlformats.org/officeDocument/2006/relationships/image" Target="/ppt/media/image5.png" Id="R169d0485b6a945dc" /><Relationship Type="http://schemas.openxmlformats.org/officeDocument/2006/relationships/notesSlide" Target="/ppt/notesSlides/notesSlide5.xml" Id="Raeeae37502c741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63a17c72964e22" /><Relationship Type="http://schemas.openxmlformats.org/officeDocument/2006/relationships/image" Target="/ppt/media/image6.png" Id="R7c53c148e5cc4985" /><Relationship Type="http://schemas.openxmlformats.org/officeDocument/2006/relationships/notesSlide" Target="/ppt/notesSlides/notesSlide6.xml" Id="R4fbc17899d1840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54f9b45220455e" /><Relationship Type="http://schemas.openxmlformats.org/officeDocument/2006/relationships/image" Target="/ppt/media/image7.png" Id="R0e2ef72465d24e13" /><Relationship Type="http://schemas.openxmlformats.org/officeDocument/2006/relationships/notesSlide" Target="/ppt/notesSlides/notesSlide7.xml" Id="R1993e9c5e0114e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ba8abfb3794432" /><Relationship Type="http://schemas.openxmlformats.org/officeDocument/2006/relationships/image" Target="/ppt/media/image8.png" Id="Rbe6cd736d5bd4efd" /><Relationship Type="http://schemas.openxmlformats.org/officeDocument/2006/relationships/notesSlide" Target="/ppt/notesSlides/notesSlide8.xml" Id="R3bb6af79b0534f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b28acfb77f433d" /><Relationship Type="http://schemas.openxmlformats.org/officeDocument/2006/relationships/image" Target="/ppt/media/image9.png" Id="R147f32236b624c5b" /><Relationship Type="http://schemas.openxmlformats.org/officeDocument/2006/relationships/notesSlide" Target="/ppt/notesSlides/notesSlide9.xml" Id="R09c9fa54b1ac42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6256e84f464c5d" /><Relationship Type="http://schemas.openxmlformats.org/officeDocument/2006/relationships/image" Target="/ppt/media/image10.png" Id="Rd7e20d99213e4f9c" /><Relationship Type="http://schemas.openxmlformats.org/officeDocument/2006/relationships/notesSlide" Target="/ppt/notesSlides/notesSlide10.xml" Id="Ra671447eed7c4be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300ad8de684399" /><Relationship Type="http://schemas.openxmlformats.org/officeDocument/2006/relationships/image" Target="/ppt/media/image11.png" Id="Rbeebc2aeb5214dc0" /><Relationship Type="http://schemas.openxmlformats.org/officeDocument/2006/relationships/notesSlide" Target="/ppt/notesSlides/notesSlide11.xml" Id="R68bb376303714e0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fc9caad93340cf" /><Relationship Type="http://schemas.openxmlformats.org/officeDocument/2006/relationships/image" Target="/ppt/media/image12.png" Id="R2e1f71ea6c1a4c1c" /><Relationship Type="http://schemas.openxmlformats.org/officeDocument/2006/relationships/notesSlide" Target="/ppt/notesSlides/notesSlide12.xml" Id="Rb54582198607404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530f25bcbd4c65" /><Relationship Type="http://schemas.openxmlformats.org/officeDocument/2006/relationships/image" Target="/ppt/media/image13.png" Id="R79a5309d171d4f91" /><Relationship Type="http://schemas.openxmlformats.org/officeDocument/2006/relationships/hyperlink" Target="https://www.youtube.com/watch?v=fKbRCNC3Eg8" TargetMode="External" Id="Rb561328f7ffb4538" /><Relationship Type="http://schemas.openxmlformats.org/officeDocument/2006/relationships/hyperlink" Target="https://www.youtube.com/watch?v=fKbRCNC3Eg8" TargetMode="External" Id="R907f5cd511684bb6" /><Relationship Type="http://schemas.openxmlformats.org/officeDocument/2006/relationships/hyperlink" Target="https://www.youtube.com/watch?v=l-WNHM5ssIw" TargetMode="External" Id="R5e541081b90b45c1" /><Relationship Type="http://schemas.openxmlformats.org/officeDocument/2006/relationships/hyperlink" Target="https://www.youtube.com/watch?v=l-WNHM5ssIw" TargetMode="External" Id="R38a09e442a1e4ac1" /><Relationship Type="http://schemas.openxmlformats.org/officeDocument/2006/relationships/hyperlink" Target="https://www.youtube.com/@MeriemNourdine" TargetMode="External" Id="R6038dd58330d4053" /><Relationship Type="http://schemas.openxmlformats.org/officeDocument/2006/relationships/notesSlide" Target="/ppt/notesSlides/notesSlide13.xml" Id="R075af8892ce545f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5fdddb7b6b4d85" /><Relationship Type="http://schemas.openxmlformats.org/officeDocument/2006/relationships/image" Target="/ppt/media/image14.png" Id="R9ccddce68adb41af" /><Relationship Type="http://schemas.openxmlformats.org/officeDocument/2006/relationships/notesSlide" Target="/ppt/notesSlides/notesSlide14.xml" Id="R5c1d251abbc6420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3acc1d113b4237" /><Relationship Type="http://schemas.openxmlformats.org/officeDocument/2006/relationships/image" Target="/ppt/media/image15.png" Id="R729aba00d9764742" /><Relationship Type="http://schemas.openxmlformats.org/officeDocument/2006/relationships/hyperlink" Target="https://www.mosaiquefm.net/mobile/ar/&#1578;&#1608;&#1606;&#1587;-&#1579;&#1602;&#1575;&#1601;&#1577;-&#1601;&#1606;-&#1571;&#1582;&#1576;&#1575;&#1585;/1294949/&#1605;&#1585;&#1610;&#1605;-&#1606;&#1608;&#1585;-&#1575;&#1604;&#1583;&#1610;&#1606;-&#1585;&#1601;&#1590;&#1578;-&#1575;&#1604;&#1605;&#1588;&#1575;&#1585;&#1603;&#1577;-&#1601;&#1610;-&#1584;&#1575;-&#1601;&#1608;&#1610;&#1587;-&#1608;&#1571;&#1601;&#1578;&#1582;&#1585;-&#1576;&#1575;&#1604;&#1605;&#1586;&#1608;&#1583;" TargetMode="External" Id="Re6e4ffa8b1234d0f" /><Relationship Type="http://schemas.openxmlformats.org/officeDocument/2006/relationships/hyperlink" Target="https://letemps.news/2024/08/01/fascinante-mariem-noureddine-avec-sa-rebaykha-au-festival-de-nabeul/" TargetMode="External" Id="Rb71c91e7197d44eb" /><Relationship Type="http://schemas.openxmlformats.org/officeDocument/2006/relationships/notesSlide" Target="/ppt/notesSlides/notesSlide15.xml" Id="R70c5471a87934cc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2c6e5a7b254b91" /><Relationship Type="http://schemas.openxmlformats.org/officeDocument/2006/relationships/image" Target="/ppt/media/image16.png" Id="R1f945962cf4a41b0" /><Relationship Type="http://schemas.openxmlformats.org/officeDocument/2006/relationships/hyperlink" Target="tel:+21650600900" TargetMode="External" Id="Rc9bc033fe3c14dd2" /><Relationship Type="http://schemas.openxmlformats.org/officeDocument/2006/relationships/hyperlink" Target="https://www.instagram.com/mariem.nourddine/" TargetMode="External" Id="R8cd9fed48464420c" /><Relationship Type="http://schemas.openxmlformats.org/officeDocument/2006/relationships/hyperlink" Target="https://www.youtube.com/@MeriemNourdine" TargetMode="External" Id="R2757f1ce70ad464f" /><Relationship Type="http://schemas.openxmlformats.org/officeDocument/2006/relationships/hyperlink" Target="https://www.facebook.com/Mariem.Noureddine" TargetMode="External" Id="R3991d7e67c93428e" /><Relationship Type="http://schemas.openxmlformats.org/officeDocument/2006/relationships/notesSlide" Target="/ppt/notesSlides/notesSlide16.xml" Id="R914afbc2d7664ae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52B96A-FF60-4672-86E8-E2F347B222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ae98949ea4bd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DOSSIER ARTISTIQUE ">
            <a:extLst xmlns:a="http://schemas.openxmlformats.org/drawingml/2006/main">
              <a:ext uri="{FF2B5EF4-FFF2-40B4-BE49-F238E27FC236}">
                <a16:creationId xmlns:a16="http://schemas.microsoft.com/office/drawing/2014/main" id="{D9F6BCED-8625-4DF2-AE0E-681C2216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6985"/>
            <a:ext cx="1444823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EFA3B8"/>
                </a:solidFill>
                <a:latin typeface="Arial"/>
                <a:ea typeface="Arial"/>
                <a:cs typeface="Arial"/>
              </a:rPr>
              <a:t>DOSSIER ARTISTIQUE </a:t>
            </a:r>
          </a:p>
        </p:txBody>
      </p:sp>
      <p:sp>
        <p:nvSpPr>
          <p:cNvPr id="3" name="SAISON 2027">
            <a:extLst xmlns:a="http://schemas.openxmlformats.org/drawingml/2006/main">
              <a:ext uri="{FF2B5EF4-FFF2-40B4-BE49-F238E27FC236}">
                <a16:creationId xmlns:a16="http://schemas.microsoft.com/office/drawing/2014/main" id="{43C3F3BA-D2F3-4989-8B74-C562ABA2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7273" y="1116985"/>
            <a:ext cx="877639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EFA3B8"/>
                </a:solidFill>
                <a:latin typeface="Arial"/>
                <a:ea typeface="Arial"/>
                <a:cs typeface="Arial"/>
              </a:rPr>
              <a:t>SAISON 2027</a:t>
            </a:r>
          </a:p>
        </p:txBody>
      </p:sp>
      <p:sp>
        <p:nvSpPr>
          <p:cNvPr id="4" name="MARIEM">
            <a:extLst xmlns:a="http://schemas.openxmlformats.org/drawingml/2006/main">
              <a:ext uri="{FF2B5EF4-FFF2-40B4-BE49-F238E27FC236}">
                <a16:creationId xmlns:a16="http://schemas.microsoft.com/office/drawing/2014/main" id="{D701C423-C4A3-424E-82E8-9863C7EC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4749"/>
            <a:ext cx="3965525" cy="20319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160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MARIEM</a:t>
            </a:r>
          </a:p>
        </p:txBody>
      </p:sp>
      <p:sp>
        <p:nvSpPr>
          <p:cNvPr id="5" name="Noureddine">
            <a:extLst xmlns:a="http://schemas.openxmlformats.org/drawingml/2006/main">
              <a:ext uri="{FF2B5EF4-FFF2-40B4-BE49-F238E27FC236}">
                <a16:creationId xmlns:a16="http://schemas.microsoft.com/office/drawing/2014/main" id="{37F064C9-9B47-4089-A6E8-A1CC791B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3707"/>
            <a:ext cx="3534668" cy="12981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7292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7292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Noureddine</a:t>
            </a:r>
          </a:p>
        </p:txBody>
      </p:sp>
      <p:sp>
        <p:nvSpPr>
          <p:cNvPr id="6" name="La voix. Le geste.">
            <a:extLst xmlns:a="http://schemas.openxmlformats.org/drawingml/2006/main">
              <a:ext uri="{FF2B5EF4-FFF2-40B4-BE49-F238E27FC236}">
                <a16:creationId xmlns:a16="http://schemas.microsoft.com/office/drawing/2014/main" id="{6277C0A6-C02F-44CA-956F-C022F5DB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0016"/>
            <a:ext cx="1862733" cy="363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La voix. Le geste.</a:t>
            </a:r>
          </a:p>
        </p:txBody>
      </p:sp>
      <p:sp>
        <p:nvSpPr>
          <p:cNvPr id="7" name="La mémoire vivante.">
            <a:extLst xmlns:a="http://schemas.openxmlformats.org/drawingml/2006/main">
              <a:ext uri="{FF2B5EF4-FFF2-40B4-BE49-F238E27FC236}">
                <a16:creationId xmlns:a16="http://schemas.microsoft.com/office/drawing/2014/main" id="{DE90E3D8-2C56-46E0-84EB-5643B595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8771"/>
            <a:ext cx="2170807" cy="363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La mémoire vivante.</a:t>
            </a:r>
          </a:p>
        </p:txBody>
      </p:sp>
      <p:sp>
        <p:nvSpPr>
          <p:cNvPr id="8" name="CHANSON POPULAIRE TUNISIENNE">
            <a:extLst xmlns:a="http://schemas.openxmlformats.org/drawingml/2006/main">
              <a:ext uri="{FF2B5EF4-FFF2-40B4-BE49-F238E27FC236}">
                <a16:creationId xmlns:a16="http://schemas.microsoft.com/office/drawing/2014/main" id="{7A9E0E39-3572-41AB-AD5A-11B1AE34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80"/>
            <a:ext cx="1894582" cy="1847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defPPr>
            <a:lvl1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1pPr>
            <a:lvl2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2pPr>
            <a:lvl3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3pPr>
            <a:lvl4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4pPr>
            <a:lvl5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5pPr>
            <a:lvl6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6pPr>
            <a:lvl7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7pPr>
            <a:lvl8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8pPr>
            <a:lvl9pPr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750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EFA3B8"/>
                </a:solidFill>
                <a:latin typeface="Arial"/>
                <a:ea typeface="Arial"/>
                <a:cs typeface="Arial"/>
              </a:rPr>
              <a:t>CHANSON POPULAIRE TUNISIENNE</a:t>
            </a:r>
          </a:p>
        </p:txBody>
      </p:sp>
    </p:spTree>
    <p:extLst>
      <p:ext uri="{BB962C8B-B14F-4D97-AF65-F5344CB8AC3E}">
        <p14:creationId xmlns:p14="http://schemas.microsoft.com/office/powerpoint/2010/main" val="83076111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8544E7-8BF6-4EE7-B106-41FAA500DB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28069dba946e4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2 / L’ARTISTE">
            <a:extLst xmlns:a="http://schemas.openxmlformats.org/drawingml/2006/main">
              <a:ext uri="{FF2B5EF4-FFF2-40B4-BE49-F238E27FC236}">
                <a16:creationId xmlns:a16="http://schemas.microsoft.com/office/drawing/2014/main" id="{C6658E92-3EDA-4BC8-9B90-69B55878C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924669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02 / L’ARTISTE</a:t>
            </a:r>
          </a:p>
        </p:txBody>
      </p:sp>
      <p:sp>
        <p:nvSpPr>
          <p:cNvPr id="3" name="UNE VOIX.">
            <a:extLst xmlns:a="http://schemas.openxmlformats.org/drawingml/2006/main">
              <a:ext uri="{FF2B5EF4-FFF2-40B4-BE49-F238E27FC236}">
                <a16:creationId xmlns:a16="http://schemas.microsoft.com/office/drawing/2014/main" id="{D62514B7-F315-41A9-8873-84BC8FBA2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4558"/>
            <a:ext cx="2919561" cy="11741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56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UNE VOIX.</a:t>
            </a:r>
          </a:p>
        </p:txBody>
      </p:sp>
      <p:sp>
        <p:nvSpPr>
          <p:cNvPr id="4" name="Des racines.">
            <a:extLst xmlns:a="http://schemas.openxmlformats.org/drawingml/2006/main">
              <a:ext uri="{FF2B5EF4-FFF2-40B4-BE49-F238E27FC236}">
                <a16:creationId xmlns:a16="http://schemas.microsoft.com/office/drawing/2014/main" id="{0AAC7655-0123-4D5C-BC7B-D9D2ADC31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2837"/>
            <a:ext cx="3487341" cy="11698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538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6538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Des racines.</a:t>
            </a:r>
          </a:p>
        </p:txBody>
      </p:sp>
      <p:sp>
        <p:nvSpPr>
          <p:cNvPr id="5" name="Une artiste ancrée dans la chanson populaire">
            <a:extLst xmlns:a="http://schemas.openxmlformats.org/drawingml/2006/main">
              <a:ext uri="{FF2B5EF4-FFF2-40B4-BE49-F238E27FC236}">
                <a16:creationId xmlns:a16="http://schemas.microsoft.com/office/drawing/2014/main" id="{05386438-58D4-4A85-9A3A-B7EA3B36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6890"/>
            <a:ext cx="5581055" cy="3762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Une artiste ancrée dans la chanson populaire</a:t>
            </a:r>
          </a:p>
        </p:txBody>
      </p:sp>
      <p:sp>
        <p:nvSpPr>
          <p:cNvPr id="6" name="tunisienne.">
            <a:extLst xmlns:a="http://schemas.openxmlformats.org/drawingml/2006/main">
              <a:ext uri="{FF2B5EF4-FFF2-40B4-BE49-F238E27FC236}">
                <a16:creationId xmlns:a16="http://schemas.microsoft.com/office/drawing/2014/main" id="{A8E04082-6C5C-4707-88F7-7F529D4E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07877"/>
            <a:ext cx="1446758" cy="3762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1875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tunisienne.</a:t>
            </a:r>
          </a:p>
        </p:txBody>
      </p:sp>
      <p:sp>
        <p:nvSpPr>
          <p:cNvPr id="7" name="Fille de Noureddine Kahlaoui, Mariem Noureddine prolonge cet héritage ">
            <a:extLst xmlns:a="http://schemas.openxmlformats.org/drawingml/2006/main">
              <a:ext uri="{FF2B5EF4-FFF2-40B4-BE49-F238E27FC236}">
                <a16:creationId xmlns:a16="http://schemas.microsoft.com/office/drawing/2014/main" id="{50181A10-4845-4793-A9C4-717C811ED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5496"/>
            <a:ext cx="5770364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Fille de Noureddine Kahlaoui, Mariem Noureddine prolonge cet héritage tout</a:t>
            </a:r>
          </a:p>
        </p:txBody>
      </p:sp>
      <p:sp>
        <p:nvSpPr>
          <p:cNvPr id="8" name="en affirmant sa propre identité musicale.">
            <a:extLst xmlns:a="http://schemas.openxmlformats.org/drawingml/2006/main">
              <a:ext uri="{FF2B5EF4-FFF2-40B4-BE49-F238E27FC236}">
                <a16:creationId xmlns:a16="http://schemas.microsoft.com/office/drawing/2014/main" id="{2C5A166B-3D95-4530-9922-A602176F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0588"/>
            <a:ext cx="3101578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en affirmant sa propre identité musicale.</a:t>
            </a:r>
          </a:p>
        </p:txBody>
      </p:sp>
      <p:sp>
        <p:nvSpPr>
          <p:cNvPr id="9" name="Formée à la musique et à la musicologie, elle relie le travail de la v">
            <a:extLst xmlns:a="http://schemas.openxmlformats.org/drawingml/2006/main">
              <a:ext uri="{FF2B5EF4-FFF2-40B4-BE49-F238E27FC236}">
                <a16:creationId xmlns:a16="http://schemas.microsoft.com/office/drawing/2014/main" id="{18FA8EBF-EE2C-43DB-97B6-3BFA0C8E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9029"/>
            <a:ext cx="5322838" cy="2771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293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Formée à la musique et à la musicologie, elle relie le travail de la voix, la</a:t>
            </a:r>
          </a:p>
        </p:txBody>
      </p:sp>
      <p:sp>
        <p:nvSpPr>
          <p:cNvPr id="10" name="mémoire des répertoires et une présence scénique tournée vers le publi">
            <a:extLst xmlns:a="http://schemas.openxmlformats.org/drawingml/2006/main">
              <a:ext uri="{FF2B5EF4-FFF2-40B4-BE49-F238E27FC236}">
                <a16:creationId xmlns:a16="http://schemas.microsoft.com/office/drawing/2014/main" id="{C7595655-DB71-4587-9798-C5838B88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4120"/>
            <a:ext cx="5600700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mémoire des répertoires et une présence scénique tournée vers le public.</a:t>
            </a:r>
          </a:p>
        </p:txBody>
      </p:sp>
    </p:spTree>
    <p:extLst>
      <p:ext uri="{BB962C8B-B14F-4D97-AF65-F5344CB8AC3E}">
        <p14:creationId xmlns:p14="http://schemas.microsoft.com/office/powerpoint/2010/main" val="60282094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5CFB9-5917-4472-9C74-47CCCA2B72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29d00d292e453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3 / PARCOURS &amp; FORMATION">
            <a:extLst xmlns:a="http://schemas.openxmlformats.org/drawingml/2006/main">
              <a:ext uri="{FF2B5EF4-FFF2-40B4-BE49-F238E27FC236}">
                <a16:creationId xmlns:a16="http://schemas.microsoft.com/office/drawing/2014/main" id="{76C0F8F1-F944-4A1A-8C8A-8AA0E3C5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929610"/>
            <a:ext cx="1849934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03 / PARCOURS &amp; FORMATION</a:t>
            </a:r>
          </a:p>
        </p:txBody>
      </p:sp>
      <p:sp>
        <p:nvSpPr>
          <p:cNvPr id="3" name="L’HÉRITAGE RENCONTRE">
            <a:extLst xmlns:a="http://schemas.openxmlformats.org/drawingml/2006/main">
              <a:ext uri="{FF2B5EF4-FFF2-40B4-BE49-F238E27FC236}">
                <a16:creationId xmlns:a16="http://schemas.microsoft.com/office/drawing/2014/main" id="{5810DABD-AB05-4366-AC3E-839159D3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1417131"/>
            <a:ext cx="5669012" cy="9635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5326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L’HÉRITAGE RENCONTRE</a:t>
            </a:r>
          </a:p>
        </p:txBody>
      </p:sp>
      <p:sp>
        <p:nvSpPr>
          <p:cNvPr id="4" name="la recherche.">
            <a:extLst xmlns:a="http://schemas.openxmlformats.org/drawingml/2006/main">
              <a:ext uri="{FF2B5EF4-FFF2-40B4-BE49-F238E27FC236}">
                <a16:creationId xmlns:a16="http://schemas.microsoft.com/office/drawing/2014/main" id="{EAB624A6-4763-4DE1-BB83-D444AE10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064619"/>
            <a:ext cx="2974925" cy="9427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204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5204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la recherche.</a:t>
            </a:r>
          </a:p>
        </p:txBody>
      </p:sp>
      <p:sp>
        <p:nvSpPr>
          <p:cNvPr id="5" name="2014">
            <a:extLst xmlns:a="http://schemas.openxmlformats.org/drawingml/2006/main">
              <a:ext uri="{FF2B5EF4-FFF2-40B4-BE49-F238E27FC236}">
                <a16:creationId xmlns:a16="http://schemas.microsoft.com/office/drawing/2014/main" id="{138845F3-2EE8-417E-B8D9-074CCCFB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662047"/>
            <a:ext cx="1470571" cy="1234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92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2014</a:t>
            </a:r>
          </a:p>
        </p:txBody>
      </p:sp>
      <p:sp>
        <p:nvSpPr>
          <p:cNvPr id="6" name="Licence en musique et musicologie">
            <a:extLst xmlns:a="http://schemas.openxmlformats.org/drawingml/2006/main">
              <a:ext uri="{FF2B5EF4-FFF2-40B4-BE49-F238E27FC236}">
                <a16:creationId xmlns:a16="http://schemas.microsoft.com/office/drawing/2014/main" id="{586BAF58-1470-4CE0-BBB1-9D598E815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766191"/>
            <a:ext cx="2954982" cy="286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Licence en musique et musicologie</a:t>
            </a:r>
          </a:p>
        </p:txBody>
      </p:sp>
      <p:sp>
        <p:nvSpPr>
          <p:cNvPr id="7" name="Institut supérieur de musique de Tunis.">
            <a:extLst xmlns:a="http://schemas.openxmlformats.org/drawingml/2006/main">
              <a:ext uri="{FF2B5EF4-FFF2-40B4-BE49-F238E27FC236}">
                <a16:creationId xmlns:a16="http://schemas.microsoft.com/office/drawing/2014/main" id="{33641C24-5AFD-4958-AA85-990783382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121473"/>
            <a:ext cx="2441823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Institut supérieur de musique de Tunis.</a:t>
            </a:r>
          </a:p>
        </p:txBody>
      </p:sp>
      <p:sp>
        <p:nvSpPr>
          <p:cNvPr id="8" name="Carte professionnelle, spécialité chant.">
            <a:extLst xmlns:a="http://schemas.openxmlformats.org/drawingml/2006/main">
              <a:ext uri="{FF2B5EF4-FFF2-40B4-BE49-F238E27FC236}">
                <a16:creationId xmlns:a16="http://schemas.microsoft.com/office/drawing/2014/main" id="{2C1CE647-B6C8-414B-B93E-336E939D2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328047"/>
            <a:ext cx="2460575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Carte professionnelle, spécialité chant.</a:t>
            </a:r>
          </a:p>
        </p:txBody>
      </p:sp>
      <p:sp>
        <p:nvSpPr>
          <p:cNvPr id="9" name="2017">
            <a:extLst xmlns:a="http://schemas.openxmlformats.org/drawingml/2006/main">
              <a:ext uri="{FF2B5EF4-FFF2-40B4-BE49-F238E27FC236}">
                <a16:creationId xmlns:a16="http://schemas.microsoft.com/office/drawing/2014/main" id="{63342DB8-5BB8-4465-9AA5-EA725EB0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742" y="3662047"/>
            <a:ext cx="1407765" cy="1231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90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2017</a:t>
            </a:r>
          </a:p>
        </p:txBody>
      </p:sp>
      <p:sp>
        <p:nvSpPr>
          <p:cNvPr id="10" name="Master en musique et musicologie">
            <a:extLst xmlns:a="http://schemas.openxmlformats.org/drawingml/2006/main">
              <a:ext uri="{FF2B5EF4-FFF2-40B4-BE49-F238E27FC236}">
                <a16:creationId xmlns:a16="http://schemas.microsoft.com/office/drawing/2014/main" id="{4807ADCE-16AE-4BA2-8BCD-E89F9468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742" y="4766191"/>
            <a:ext cx="2892921" cy="286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350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Master en musique et musicologie</a:t>
            </a:r>
          </a:p>
        </p:txBody>
      </p:sp>
      <p:sp>
        <p:nvSpPr>
          <p:cNvPr id="11" name="Recherche sur la diffusion de la musique par les">
            <a:extLst xmlns:a="http://schemas.openxmlformats.org/drawingml/2006/main">
              <a:ext uri="{FF2B5EF4-FFF2-40B4-BE49-F238E27FC236}">
                <a16:creationId xmlns:a16="http://schemas.microsoft.com/office/drawing/2014/main" id="{C5A65F5A-5FCC-40C9-81B3-9D460FBB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742" y="5121473"/>
            <a:ext cx="2952601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Recherche sur la diffusion de la musique par les</a:t>
            </a:r>
          </a:p>
        </p:txBody>
      </p:sp>
      <p:sp>
        <p:nvSpPr>
          <p:cNvPr id="12" name="technologies modernes, à travers YouTube.">
            <a:extLst xmlns:a="http://schemas.openxmlformats.org/drawingml/2006/main">
              <a:ext uri="{FF2B5EF4-FFF2-40B4-BE49-F238E27FC236}">
                <a16:creationId xmlns:a16="http://schemas.microsoft.com/office/drawing/2014/main" id="{C1A03961-C8B4-497D-9B16-E97BDBE0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742" y="5328047"/>
            <a:ext cx="2694384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technologies modernes, à travers YouTube.</a:t>
            </a:r>
          </a:p>
        </p:txBody>
      </p:sp>
    </p:spTree>
    <p:extLst>
      <p:ext uri="{BB962C8B-B14F-4D97-AF65-F5344CB8AC3E}">
        <p14:creationId xmlns:p14="http://schemas.microsoft.com/office/powerpoint/2010/main" val="173175140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F42C8-3A6A-4642-8B3C-874CEDD968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3f538ba074ff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4 / UNIVERS ARTISTIQUE">
            <a:extLst xmlns:a="http://schemas.openxmlformats.org/drawingml/2006/main">
              <a:ext uri="{FF2B5EF4-FFF2-40B4-BE49-F238E27FC236}">
                <a16:creationId xmlns:a16="http://schemas.microsoft.com/office/drawing/2014/main" id="{F9D9ECE5-E9B0-40DF-9EDA-8C49C87C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621780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04 / UNIVERS ARTISTIQUE</a:t>
            </a:r>
          </a:p>
        </p:txBody>
      </p:sp>
      <p:sp>
        <p:nvSpPr>
          <p:cNvPr id="3" name="LE SOUFFLE">
            <a:extLst xmlns:a="http://schemas.openxmlformats.org/drawingml/2006/main">
              <a:ext uri="{FF2B5EF4-FFF2-40B4-BE49-F238E27FC236}">
                <a16:creationId xmlns:a16="http://schemas.microsoft.com/office/drawing/2014/main" id="{4015D02C-D930-4598-90B3-D0E2BA2B3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0445"/>
            <a:ext cx="4711005" cy="15781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8938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LE SOUFFLE</a:t>
            </a:r>
          </a:p>
        </p:txBody>
      </p:sp>
      <p:sp>
        <p:nvSpPr>
          <p:cNvPr id="4" name="populaire.">
            <a:extLst xmlns:a="http://schemas.openxmlformats.org/drawingml/2006/main">
              <a:ext uri="{FF2B5EF4-FFF2-40B4-BE49-F238E27FC236}">
                <a16:creationId xmlns:a16="http://schemas.microsoft.com/office/drawing/2014/main" id="{1175AC8B-D792-44BB-A206-7BFA9037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5458"/>
            <a:ext cx="3544639" cy="1551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779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8779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populaire.</a:t>
            </a:r>
          </a:p>
        </p:txBody>
      </p:sp>
      <p:sp>
        <p:nvSpPr>
          <p:cNvPr id="5" name="La voix, le mezoued et les répertoires tunisiens.">
            <a:extLst xmlns:a="http://schemas.openxmlformats.org/drawingml/2006/main">
              <a:ext uri="{FF2B5EF4-FFF2-40B4-BE49-F238E27FC236}">
                <a16:creationId xmlns:a16="http://schemas.microsoft.com/office/drawing/2014/main" id="{700D25C9-74EC-471C-A57B-BFF0205F7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6190"/>
            <a:ext cx="3769668" cy="286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La voix, le mezoued et les répertoires tunisiens.</a:t>
            </a:r>
          </a:p>
        </p:txBody>
      </p:sp>
      <p:sp>
        <p:nvSpPr>
          <p:cNvPr id="6" name="Un dialogue vivant avec les musiciens et la salle.">
            <a:extLst xmlns:a="http://schemas.openxmlformats.org/drawingml/2006/main">
              <a:ext uri="{FF2B5EF4-FFF2-40B4-BE49-F238E27FC236}">
                <a16:creationId xmlns:a16="http://schemas.microsoft.com/office/drawing/2014/main" id="{59226106-A8F1-4EF5-85D4-FDCC8B85C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0480"/>
            <a:ext cx="3820120" cy="2868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3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Un dialogue vivant avec les musiciens et la salle.</a:t>
            </a:r>
          </a:p>
        </p:txBody>
      </p:sp>
    </p:spTree>
    <p:extLst>
      <p:ext uri="{BB962C8B-B14F-4D97-AF65-F5344CB8AC3E}">
        <p14:creationId xmlns:p14="http://schemas.microsoft.com/office/powerpoint/2010/main" val="195948835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19AA0D-0CC4-4BF1-9798-C06EE5F9AC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d0485b6a945d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5 / SCÈNES &amp; FESTIVALS">
            <a:extLst xmlns:a="http://schemas.openxmlformats.org/drawingml/2006/main">
              <a:ext uri="{FF2B5EF4-FFF2-40B4-BE49-F238E27FC236}">
                <a16:creationId xmlns:a16="http://schemas.microsoft.com/office/drawing/2014/main" id="{65174658-CE9C-44EA-BCD0-BB5B4226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599158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05 / SCÈNES &amp; FESTIVALS</a:t>
            </a:r>
          </a:p>
        </p:txBody>
      </p:sp>
      <p:sp>
        <p:nvSpPr>
          <p:cNvPr id="3" name="UNE HISTOIRE">
            <a:extLst xmlns:a="http://schemas.openxmlformats.org/drawingml/2006/main">
              <a:ext uri="{FF2B5EF4-FFF2-40B4-BE49-F238E27FC236}">
                <a16:creationId xmlns:a16="http://schemas.microsoft.com/office/drawing/2014/main" id="{D632F975-2C70-445B-999D-C34C100F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4497"/>
            <a:ext cx="3940076" cy="1152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43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UNE HISTOIRE</a:t>
            </a:r>
          </a:p>
        </p:txBody>
      </p:sp>
      <p:sp>
        <p:nvSpPr>
          <p:cNvPr id="4" name="avec le public.">
            <a:extLst xmlns:a="http://schemas.openxmlformats.org/drawingml/2006/main">
              <a:ext uri="{FF2B5EF4-FFF2-40B4-BE49-F238E27FC236}">
                <a16:creationId xmlns:a16="http://schemas.microsoft.com/office/drawing/2014/main" id="{C883555B-5312-4DDD-A1D5-D9319FBD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3460"/>
            <a:ext cx="3598069" cy="1115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218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6218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avec le public.</a:t>
            </a:r>
          </a:p>
        </p:txBody>
      </p:sp>
      <p:sp>
        <p:nvSpPr>
          <p:cNvPr id="5" name="2021—2024">
            <a:extLst xmlns:a="http://schemas.openxmlformats.org/drawingml/2006/main">
              <a:ext uri="{FF2B5EF4-FFF2-40B4-BE49-F238E27FC236}">
                <a16:creationId xmlns:a16="http://schemas.microsoft.com/office/drawing/2014/main" id="{59E44D29-E181-480B-A0F8-F16CB18B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3161" y="1655713"/>
            <a:ext cx="675531" cy="2092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defPPr>
            <a:lvl1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1pPr>
            <a:lvl2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2pPr>
            <a:lvl3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3pPr>
            <a:lvl4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4pPr>
            <a:lvl5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5pPr>
            <a:lvl6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6pPr>
            <a:lvl7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7pPr>
            <a:lvl8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8pPr>
            <a:lvl9pPr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94" b="0" i="0">
                <a:solidFill>
                  <a:srgbClr val="EFA3B8"/>
                </a:solidFill>
                <a:latin typeface="Arial"/>
                <a:ea typeface="Arial"/>
                <a:cs typeface="Arial"/>
              </a:defRPr>
            </a:pPr>
            <a:r>
              <a:rPr sz="894" b="0" i="0">
                <a:solidFill>
                  <a:srgbClr val="EFA3B8"/>
                </a:solidFill>
                <a:latin typeface="Arial"/>
                <a:ea typeface="Arial"/>
                <a:cs typeface="Arial"/>
              </a:rPr>
              <a:t>2021—2024</a:t>
            </a:r>
          </a:p>
        </p:txBody>
      </p:sp>
      <p:sp>
        <p:nvSpPr>
          <p:cNvPr id="6" name="Nabeul · Kantaoui · Testour · Grombalia">
            <a:extLst xmlns:a="http://schemas.openxmlformats.org/drawingml/2006/main">
              <a:ext uri="{FF2B5EF4-FFF2-40B4-BE49-F238E27FC236}">
                <a16:creationId xmlns:a16="http://schemas.microsoft.com/office/drawing/2014/main" id="{1D0E4D11-8D31-422C-BC58-E780A9B4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0411" y="1666609"/>
            <a:ext cx="2930872" cy="2752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82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82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Nabeul · Kantaoui · Testour · Grombalia</a:t>
            </a:r>
          </a:p>
        </p:txBody>
      </p:sp>
      <p:sp>
        <p:nvSpPr>
          <p:cNvPr id="7" name="Zaghouan · Ben Arous · Sened · Kairouan">
            <a:extLst xmlns:a="http://schemas.openxmlformats.org/drawingml/2006/main">
              <a:ext uri="{FF2B5EF4-FFF2-40B4-BE49-F238E27FC236}">
                <a16:creationId xmlns:a16="http://schemas.microsoft.com/office/drawing/2014/main" id="{31B68FD1-0CC0-4FFD-B1A2-E7D7841E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0411" y="1929886"/>
            <a:ext cx="3063180" cy="27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67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67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Zaghouan · Ben Arous · Sened · Kairouan</a:t>
            </a:r>
          </a:p>
        </p:txBody>
      </p:sp>
      <p:sp>
        <p:nvSpPr>
          <p:cNvPr id="8" name="2024">
            <a:extLst xmlns:a="http://schemas.openxmlformats.org/drawingml/2006/main">
              <a:ext uri="{FF2B5EF4-FFF2-40B4-BE49-F238E27FC236}">
                <a16:creationId xmlns:a16="http://schemas.microsoft.com/office/drawing/2014/main" id="{E8671088-FCA0-4F7D-98A7-56CE74F9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3161" y="3188553"/>
            <a:ext cx="693837" cy="542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rPr>
              <a:t>2024</a:t>
            </a:r>
          </a:p>
        </p:txBody>
      </p:sp>
      <p:sp>
        <p:nvSpPr>
          <p:cNvPr id="9" name="Festival international de Nabeul">
            <a:extLst xmlns:a="http://schemas.openxmlformats.org/drawingml/2006/main">
              <a:ext uri="{FF2B5EF4-FFF2-40B4-BE49-F238E27FC236}">
                <a16:creationId xmlns:a16="http://schemas.microsoft.com/office/drawing/2014/main" id="{8C37CEA0-DF52-4C33-82AE-624F6F12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0411" y="3250885"/>
            <a:ext cx="2577108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1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Festival international de Nabeul</a:t>
            </a:r>
          </a:p>
        </p:txBody>
      </p:sp>
      <p:sp>
        <p:nvSpPr>
          <p:cNvPr id="10" name="2025">
            <a:extLst xmlns:a="http://schemas.openxmlformats.org/drawingml/2006/main">
              <a:ext uri="{FF2B5EF4-FFF2-40B4-BE49-F238E27FC236}">
                <a16:creationId xmlns:a16="http://schemas.microsoft.com/office/drawing/2014/main" id="{333B729B-24E2-4E27-B29F-25036AAE5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3161" y="4590068"/>
            <a:ext cx="682675" cy="542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2850" b="0" i="0">
                <a:solidFill>
                  <a:srgbClr val="EFA3B8"/>
                </a:solidFill>
                <a:latin typeface="Barlow Condensed SemiBold"/>
                <a:ea typeface="Barlow Condensed SemiBold"/>
                <a:cs typeface="Barlow Condensed SemiBold"/>
              </a:rPr>
              <a:t>2025</a:t>
            </a:r>
          </a:p>
        </p:txBody>
      </p:sp>
      <p:sp>
        <p:nvSpPr>
          <p:cNvPr id="11" name="Festival international des arts populaires">
            <a:extLst xmlns:a="http://schemas.openxmlformats.org/drawingml/2006/main">
              <a:ext uri="{FF2B5EF4-FFF2-40B4-BE49-F238E27FC236}">
                <a16:creationId xmlns:a16="http://schemas.microsoft.com/office/drawing/2014/main" id="{5799AA97-2546-4D9F-A8AC-7562214F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0411" y="4652399"/>
            <a:ext cx="3304282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1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Festival international des arts populaires</a:t>
            </a:r>
          </a:p>
        </p:txBody>
      </p:sp>
      <p:sp>
        <p:nvSpPr>
          <p:cNvPr id="12" name="d’Oudhna">
            <a:extLst xmlns:a="http://schemas.openxmlformats.org/drawingml/2006/main">
              <a:ext uri="{FF2B5EF4-FFF2-40B4-BE49-F238E27FC236}">
                <a16:creationId xmlns:a16="http://schemas.microsoft.com/office/drawing/2014/main" id="{C24DFD1E-C6B9-42F6-AD80-5A09B945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0411" y="4915676"/>
            <a:ext cx="834033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1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1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d’Oudhna</a:t>
            </a:r>
          </a:p>
        </p:txBody>
      </p:sp>
      <p:sp>
        <p:nvSpPr>
          <p:cNvPr id="13" name="Concert avec Noureddine Kahlaoui">
            <a:extLst xmlns:a="http://schemas.openxmlformats.org/drawingml/2006/main">
              <a:ext uri="{FF2B5EF4-FFF2-40B4-BE49-F238E27FC236}">
                <a16:creationId xmlns:a16="http://schemas.microsoft.com/office/drawing/2014/main" id="{553AB4B2-C921-44E2-876D-63DA3596F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0411" y="5178953"/>
            <a:ext cx="2673102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Concert avec Noureddine Kahlaoui</a:t>
            </a:r>
          </a:p>
        </p:txBody>
      </p:sp>
      <p:sp>
        <p:nvSpPr>
          <p:cNvPr id="14" name="Une scène ouverte sur la rencontre.">
            <a:extLst xmlns:a="http://schemas.openxmlformats.org/drawingml/2006/main">
              <a:ext uri="{FF2B5EF4-FFF2-40B4-BE49-F238E27FC236}">
                <a16:creationId xmlns:a16="http://schemas.microsoft.com/office/drawing/2014/main" id="{E89560D9-8B5E-4D8E-870B-BD122A702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115" y="6281561"/>
            <a:ext cx="2781449" cy="363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1800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Une scène ouverte sur la rencontre.</a:t>
            </a:r>
          </a:p>
        </p:txBody>
      </p:sp>
    </p:spTree>
    <p:extLst>
      <p:ext uri="{BB962C8B-B14F-4D97-AF65-F5344CB8AC3E}">
        <p14:creationId xmlns:p14="http://schemas.microsoft.com/office/powerpoint/2010/main" val="27054515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BA9A71-1BBA-465B-81C1-7A8D04A189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53c148e5cc4985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6 / EN CONCERT">
            <a:extLst xmlns:a="http://schemas.openxmlformats.org/drawingml/2006/main">
              <a:ext uri="{FF2B5EF4-FFF2-40B4-BE49-F238E27FC236}">
                <a16:creationId xmlns:a16="http://schemas.microsoft.com/office/drawing/2014/main" id="{8504CBCF-5BDD-4B66-915D-E952EBAB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116509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06 / EN CONCERT</a:t>
            </a:r>
          </a:p>
        </p:txBody>
      </p:sp>
      <p:sp>
        <p:nvSpPr>
          <p:cNvPr id="3" name="EN ">
            <a:extLst xmlns:a="http://schemas.openxmlformats.org/drawingml/2006/main">
              <a:ext uri="{FF2B5EF4-FFF2-40B4-BE49-F238E27FC236}">
                <a16:creationId xmlns:a16="http://schemas.microsoft.com/office/drawing/2014/main" id="{A4B456CF-01FB-40F7-BD7A-BAC12EB0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3094"/>
            <a:ext cx="2028676" cy="23705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3594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EN </a:t>
            </a:r>
          </a:p>
        </p:txBody>
      </p:sp>
      <p:sp>
        <p:nvSpPr>
          <p:cNvPr id="4" name="scène.">
            <a:extLst xmlns:a="http://schemas.openxmlformats.org/drawingml/2006/main">
              <a:ext uri="{FF2B5EF4-FFF2-40B4-BE49-F238E27FC236}">
                <a16:creationId xmlns:a16="http://schemas.microsoft.com/office/drawing/2014/main" id="{AF7CDF70-79FE-4103-AF28-959AB1A6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126" y="4326482"/>
            <a:ext cx="3460254" cy="2348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13465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scène.</a:t>
            </a:r>
          </a:p>
        </p:txBody>
      </p:sp>
      <p:sp>
        <p:nvSpPr>
          <p:cNvPr id="5" name="La voix, le geste et l’élan du">
            <a:extLst xmlns:a="http://schemas.openxmlformats.org/drawingml/2006/main">
              <a:ext uri="{FF2B5EF4-FFF2-40B4-BE49-F238E27FC236}">
                <a16:creationId xmlns:a16="http://schemas.microsoft.com/office/drawing/2014/main" id="{9AE715CD-DEA1-442C-80F9-2724CC2D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5772686"/>
            <a:ext cx="2304901" cy="2996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La voix, le geste et l’élan du</a:t>
            </a:r>
          </a:p>
        </p:txBody>
      </p:sp>
      <p:sp>
        <p:nvSpPr>
          <p:cNvPr id="6" name="collectif.">
            <a:extLst xmlns:a="http://schemas.openxmlformats.org/drawingml/2006/main">
              <a:ext uri="{FF2B5EF4-FFF2-40B4-BE49-F238E27FC236}">
                <a16:creationId xmlns:a16="http://schemas.microsoft.com/office/drawing/2014/main" id="{9CD9CBFD-5E39-486F-BF10-3DBB33B9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6053078"/>
            <a:ext cx="767953" cy="2996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4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collectif.</a:t>
            </a:r>
          </a:p>
        </p:txBody>
      </p:sp>
    </p:spTree>
    <p:extLst>
      <p:ext uri="{BB962C8B-B14F-4D97-AF65-F5344CB8AC3E}">
        <p14:creationId xmlns:p14="http://schemas.microsoft.com/office/powerpoint/2010/main" val="149601497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C0F952C-F860-463D-91B2-B023AB4184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2ef72465d24e13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7 / DISCOGRAPHIE">
            <a:extLst xmlns:a="http://schemas.openxmlformats.org/drawingml/2006/main">
              <a:ext uri="{FF2B5EF4-FFF2-40B4-BE49-F238E27FC236}">
                <a16:creationId xmlns:a16="http://schemas.microsoft.com/office/drawing/2014/main" id="{D116F941-F709-4F64-9872-87BE1360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241673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07 / DISCOGRAPHIE</a:t>
            </a:r>
          </a:p>
        </p:txBody>
      </p:sp>
      <p:sp>
        <p:nvSpPr>
          <p:cNvPr id="3" name="LES CHANSONS">
            <a:extLst xmlns:a="http://schemas.openxmlformats.org/drawingml/2006/main">
              <a:ext uri="{FF2B5EF4-FFF2-40B4-BE49-F238E27FC236}">
                <a16:creationId xmlns:a16="http://schemas.microsoft.com/office/drawing/2014/main" id="{35E83167-624E-4C23-BF45-B4523E80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11339"/>
            <a:ext cx="4124325" cy="1100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131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LES CHANSONS</a:t>
            </a:r>
          </a:p>
        </p:txBody>
      </p:sp>
      <p:sp>
        <p:nvSpPr>
          <p:cNvPr id="4" name="tracent le chemin.">
            <a:extLst xmlns:a="http://schemas.openxmlformats.org/drawingml/2006/main">
              <a:ext uri="{FF2B5EF4-FFF2-40B4-BE49-F238E27FC236}">
                <a16:creationId xmlns:a16="http://schemas.microsoft.com/office/drawing/2014/main" id="{62C33E7C-E463-49D7-A2CD-0520D9CF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6344"/>
            <a:ext cx="4462165" cy="1022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67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5673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tracent le chemin.</a:t>
            </a:r>
          </a:p>
        </p:txBody>
      </p:sp>
      <p:sp>
        <p:nvSpPr>
          <p:cNvPr id="5" name="DISCOGRAPHIE SÉLECTIVE · 2019—2026">
            <a:extLst xmlns:a="http://schemas.openxmlformats.org/drawingml/2006/main">
              <a:ext uri="{FF2B5EF4-FFF2-40B4-BE49-F238E27FC236}">
                <a16:creationId xmlns:a16="http://schemas.microsoft.com/office/drawing/2014/main" id="{8D2C73CB-1416-4595-A72F-CDAD554E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4220"/>
            <a:ext cx="2315170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DISCOGRAPHIE SÉLECTIVE · 2019—2026</a:t>
            </a:r>
          </a:p>
        </p:txBody>
      </p:sp>
      <p:sp>
        <p:nvSpPr>
          <p:cNvPr id="6" name="Visuels des clips officiels · Wchmeta &amp; Ghali">
            <a:extLst xmlns:a="http://schemas.openxmlformats.org/drawingml/2006/main">
              <a:ext uri="{FF2B5EF4-FFF2-40B4-BE49-F238E27FC236}">
                <a16:creationId xmlns:a16="http://schemas.microsoft.com/office/drawing/2014/main" id="{1BFB70E5-E144-430A-9564-AC17B3FA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490" y="6280577"/>
            <a:ext cx="1935956" cy="1847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7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Visuels des clips officiels · Wchmeta &amp; Ghali</a:t>
            </a:r>
          </a:p>
        </p:txBody>
      </p:sp>
      <p:sp>
        <p:nvSpPr>
          <p:cNvPr id="7" name="2019">
            <a:extLst xmlns:a="http://schemas.openxmlformats.org/drawingml/2006/main">
              <a:ext uri="{FF2B5EF4-FFF2-40B4-BE49-F238E27FC236}">
                <a16:creationId xmlns:a16="http://schemas.microsoft.com/office/drawing/2014/main" id="{9C4DDE7D-1D42-45FA-8C54-375DEB8C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587133"/>
            <a:ext cx="386655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2019</a:t>
            </a:r>
          </a:p>
        </p:txBody>
      </p:sp>
      <p:sp>
        <p:nvSpPr>
          <p:cNvPr id="8" name="Mridha ">
            <a:extLst xmlns:a="http://schemas.openxmlformats.org/drawingml/2006/main">
              <a:ext uri="{FF2B5EF4-FFF2-40B4-BE49-F238E27FC236}">
                <a16:creationId xmlns:a16="http://schemas.microsoft.com/office/drawing/2014/main" id="{4547682E-005A-4B6B-B975-78EC8949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1585228"/>
            <a:ext cx="738188" cy="330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08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608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Mridha </a:t>
            </a:r>
          </a:p>
        </p:txBody>
      </p:sp>
      <p:sp>
        <p:nvSpPr>
          <p:cNvPr id="9" name="/">
            <a:extLst xmlns:a="http://schemas.openxmlformats.org/drawingml/2006/main">
              <a:ext uri="{FF2B5EF4-FFF2-40B4-BE49-F238E27FC236}">
                <a16:creationId xmlns:a16="http://schemas.microsoft.com/office/drawing/2014/main" id="{F2D6354F-2516-4B57-813B-C4CC2979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9763" y="1585228"/>
            <a:ext cx="131118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1650" b="0" i="1">
                <a:solidFill>
                  <a:srgbClr val="76545D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10" name=" Day Day">
            <a:extLst xmlns:a="http://schemas.openxmlformats.org/drawingml/2006/main">
              <a:ext uri="{FF2B5EF4-FFF2-40B4-BE49-F238E27FC236}">
                <a16:creationId xmlns:a16="http://schemas.microsoft.com/office/drawing/2014/main" id="{84A34AB9-E867-43CB-97C3-415948E7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3730" y="1585228"/>
            <a:ext cx="827782" cy="3082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476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476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 Day Day</a:t>
            </a:r>
          </a:p>
        </p:txBody>
      </p:sp>
      <p:sp>
        <p:nvSpPr>
          <p:cNvPr id="11" name="2020">
            <a:extLst xmlns:a="http://schemas.openxmlformats.org/drawingml/2006/main">
              <a:ext uri="{FF2B5EF4-FFF2-40B4-BE49-F238E27FC236}">
                <a16:creationId xmlns:a16="http://schemas.microsoft.com/office/drawing/2014/main" id="{DCD634A9-8C05-48C3-AD82-A4573B6D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36793"/>
            <a:ext cx="423863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2020</a:t>
            </a:r>
          </a:p>
        </p:txBody>
      </p:sp>
      <p:sp>
        <p:nvSpPr>
          <p:cNvPr id="12" name="Baba">
            <a:extLst xmlns:a="http://schemas.openxmlformats.org/drawingml/2006/main">
              <a:ext uri="{FF2B5EF4-FFF2-40B4-BE49-F238E27FC236}">
                <a16:creationId xmlns:a16="http://schemas.microsoft.com/office/drawing/2014/main" id="{49F949C0-A030-44E0-9D67-5291D6A1F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2434888"/>
            <a:ext cx="524917" cy="3255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57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577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Baba</a:t>
            </a:r>
          </a:p>
        </p:txBody>
      </p:sp>
      <p:sp>
        <p:nvSpPr>
          <p:cNvPr id="13" name="2022">
            <a:extLst xmlns:a="http://schemas.openxmlformats.org/drawingml/2006/main">
              <a:ext uri="{FF2B5EF4-FFF2-40B4-BE49-F238E27FC236}">
                <a16:creationId xmlns:a16="http://schemas.microsoft.com/office/drawing/2014/main" id="{722F56CB-22E3-4513-94C2-3882C95E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86452"/>
            <a:ext cx="418654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2022</a:t>
            </a:r>
          </a:p>
        </p:txBody>
      </p:sp>
      <p:sp>
        <p:nvSpPr>
          <p:cNvPr id="14" name="Ya Yemma">
            <a:extLst xmlns:a="http://schemas.openxmlformats.org/drawingml/2006/main">
              <a:ext uri="{FF2B5EF4-FFF2-40B4-BE49-F238E27FC236}">
                <a16:creationId xmlns:a16="http://schemas.microsoft.com/office/drawing/2014/main" id="{A91475C2-5976-4B35-92BA-2C6CA6F8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284547"/>
            <a:ext cx="985689" cy="3184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53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535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Ya Yemma</a:t>
            </a:r>
          </a:p>
        </p:txBody>
      </p:sp>
      <p:sp>
        <p:nvSpPr>
          <p:cNvPr id="15" name="2023">
            <a:extLst xmlns:a="http://schemas.openxmlformats.org/drawingml/2006/main">
              <a:ext uri="{FF2B5EF4-FFF2-40B4-BE49-F238E27FC236}">
                <a16:creationId xmlns:a16="http://schemas.microsoft.com/office/drawing/2014/main" id="{49802429-2C35-42E0-A30A-E992DC5E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36112"/>
            <a:ext cx="418951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2023</a:t>
            </a:r>
          </a:p>
        </p:txBody>
      </p:sp>
      <p:sp>
        <p:nvSpPr>
          <p:cNvPr id="16" name="El Tir El Jali ">
            <a:extLst xmlns:a="http://schemas.openxmlformats.org/drawingml/2006/main">
              <a:ext uri="{FF2B5EF4-FFF2-40B4-BE49-F238E27FC236}">
                <a16:creationId xmlns:a16="http://schemas.microsoft.com/office/drawing/2014/main" id="{A66C8D9E-2810-4541-A11F-3572504BA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134207"/>
            <a:ext cx="1064270" cy="30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442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442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El Tir El Jali </a:t>
            </a:r>
          </a:p>
        </p:txBody>
      </p:sp>
      <p:sp>
        <p:nvSpPr>
          <p:cNvPr id="17" name="/">
            <a:extLst xmlns:a="http://schemas.openxmlformats.org/drawingml/2006/main">
              <a:ext uri="{FF2B5EF4-FFF2-40B4-BE49-F238E27FC236}">
                <a16:creationId xmlns:a16="http://schemas.microsoft.com/office/drawing/2014/main" id="{75152BD8-64C1-4074-BCAC-70B3B40E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5845" y="4134207"/>
            <a:ext cx="131118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1650" b="0" i="1">
                <a:solidFill>
                  <a:srgbClr val="76545D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18" name=" Dholm Ezzman">
            <a:extLst xmlns:a="http://schemas.openxmlformats.org/drawingml/2006/main">
              <a:ext uri="{FF2B5EF4-FFF2-40B4-BE49-F238E27FC236}">
                <a16:creationId xmlns:a16="http://schemas.microsoft.com/office/drawing/2014/main" id="{8108731D-A5DF-441B-B474-77C1DA25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9813" y="4134207"/>
            <a:ext cx="1464915" cy="324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571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571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 Dholm Ezzman</a:t>
            </a:r>
          </a:p>
        </p:txBody>
      </p:sp>
      <p:sp>
        <p:nvSpPr>
          <p:cNvPr id="19" name="2024">
            <a:extLst xmlns:a="http://schemas.openxmlformats.org/drawingml/2006/main">
              <a:ext uri="{FF2B5EF4-FFF2-40B4-BE49-F238E27FC236}">
                <a16:creationId xmlns:a16="http://schemas.microsoft.com/office/drawing/2014/main" id="{58135EDC-3E89-4CF4-BF72-D5ACD4EC8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985772"/>
            <a:ext cx="425797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2024</a:t>
            </a:r>
          </a:p>
        </p:txBody>
      </p:sp>
      <p:sp>
        <p:nvSpPr>
          <p:cNvPr id="20" name="Mon Amour ">
            <a:extLst xmlns:a="http://schemas.openxmlformats.org/drawingml/2006/main">
              <a:ext uri="{FF2B5EF4-FFF2-40B4-BE49-F238E27FC236}">
                <a16:creationId xmlns:a16="http://schemas.microsoft.com/office/drawing/2014/main" id="{715F5AD1-A96E-4653-A407-8F8EDB59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983867"/>
            <a:ext cx="1161455" cy="3316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1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613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Mon Amour </a:t>
            </a:r>
          </a:p>
        </p:txBody>
      </p:sp>
      <p:sp>
        <p:nvSpPr>
          <p:cNvPr id="21" name="/">
            <a:extLst xmlns:a="http://schemas.openxmlformats.org/drawingml/2006/main">
              <a:ext uri="{FF2B5EF4-FFF2-40B4-BE49-F238E27FC236}">
                <a16:creationId xmlns:a16="http://schemas.microsoft.com/office/drawing/2014/main" id="{8B729C17-B9EC-4589-A700-B5321068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030" y="4983867"/>
            <a:ext cx="131118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1650" b="0" i="1">
                <a:solidFill>
                  <a:srgbClr val="76545D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22" name=" Lahwewi ">
            <a:extLst xmlns:a="http://schemas.openxmlformats.org/drawingml/2006/main">
              <a:ext uri="{FF2B5EF4-FFF2-40B4-BE49-F238E27FC236}">
                <a16:creationId xmlns:a16="http://schemas.microsoft.com/office/drawing/2014/main" id="{88D686E2-03E0-48AD-AFB1-08CE0057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6997" y="4983867"/>
            <a:ext cx="936724" cy="32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557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557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 Lahwewi </a:t>
            </a:r>
          </a:p>
        </p:txBody>
      </p:sp>
      <p:sp>
        <p:nvSpPr>
          <p:cNvPr id="23" name="/">
            <a:extLst xmlns:a="http://schemas.openxmlformats.org/drawingml/2006/main">
              <a:ext uri="{FF2B5EF4-FFF2-40B4-BE49-F238E27FC236}">
                <a16:creationId xmlns:a16="http://schemas.microsoft.com/office/drawing/2014/main" id="{71462657-C2A8-4714-AE6F-D2D71036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571" y="4983867"/>
            <a:ext cx="131118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1650" b="0" i="1">
                <a:solidFill>
                  <a:srgbClr val="76545D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24" name="Tame3in">
            <a:extLst xmlns:a="http://schemas.openxmlformats.org/drawingml/2006/main">
              <a:ext uri="{FF2B5EF4-FFF2-40B4-BE49-F238E27FC236}">
                <a16:creationId xmlns:a16="http://schemas.microsoft.com/office/drawing/2014/main" id="{66EDD0E2-86ED-48AA-A9C0-5D71DBA9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218420"/>
            <a:ext cx="849660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Tame3in</a:t>
            </a:r>
          </a:p>
        </p:txBody>
      </p:sp>
      <p:sp>
        <p:nvSpPr>
          <p:cNvPr id="25" name="2025—26">
            <a:extLst xmlns:a="http://schemas.openxmlformats.org/drawingml/2006/main">
              <a:ext uri="{FF2B5EF4-FFF2-40B4-BE49-F238E27FC236}">
                <a16:creationId xmlns:a16="http://schemas.microsoft.com/office/drawing/2014/main" id="{0CECFCC7-1496-41C8-9EBB-3F333E91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069985"/>
            <a:ext cx="722561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650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2025—26</a:t>
            </a:r>
          </a:p>
        </p:txBody>
      </p:sp>
      <p:sp>
        <p:nvSpPr>
          <p:cNvPr id="26" name="Wchmeta ">
            <a:extLst xmlns:a="http://schemas.openxmlformats.org/drawingml/2006/main">
              <a:ext uri="{FF2B5EF4-FFF2-40B4-BE49-F238E27FC236}">
                <a16:creationId xmlns:a16="http://schemas.microsoft.com/office/drawing/2014/main" id="{6205B2B8-8889-4863-89C9-31B95896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6068080"/>
            <a:ext cx="993874" cy="336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39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639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Wchmeta </a:t>
            </a:r>
          </a:p>
        </p:txBody>
      </p:sp>
      <p:sp>
        <p:nvSpPr>
          <p:cNvPr id="27" name="/">
            <a:extLst xmlns:a="http://schemas.openxmlformats.org/drawingml/2006/main">
              <a:ext uri="{FF2B5EF4-FFF2-40B4-BE49-F238E27FC236}">
                <a16:creationId xmlns:a16="http://schemas.microsoft.com/office/drawing/2014/main" id="{CA156415-FD00-4CC2-928B-197A5EDC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5449" y="6068080"/>
            <a:ext cx="131118" cy="337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 i="1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1650" b="0" i="1">
                <a:solidFill>
                  <a:srgbClr val="76545D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28" name=" Ghali">
            <a:extLst xmlns:a="http://schemas.openxmlformats.org/drawingml/2006/main">
              <a:ext uri="{FF2B5EF4-FFF2-40B4-BE49-F238E27FC236}">
                <a16:creationId xmlns:a16="http://schemas.microsoft.com/office/drawing/2014/main" id="{179D1E30-F271-4120-B5F4-E3D5DA35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9417" y="6068080"/>
            <a:ext cx="565696" cy="318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533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533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 Ghali</a:t>
            </a:r>
          </a:p>
        </p:txBody>
      </p:sp>
    </p:spTree>
    <p:extLst>
      <p:ext uri="{BB962C8B-B14F-4D97-AF65-F5344CB8AC3E}">
        <p14:creationId xmlns:p14="http://schemas.microsoft.com/office/powerpoint/2010/main" val="109935515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B6B2A-484E-4184-8FFD-0AB76B3BED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cd736d5bd4ef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8 / RENCONTRES MUSICALES">
            <a:extLst xmlns:a="http://schemas.openxmlformats.org/drawingml/2006/main">
              <a:ext uri="{FF2B5EF4-FFF2-40B4-BE49-F238E27FC236}">
                <a16:creationId xmlns:a16="http://schemas.microsoft.com/office/drawing/2014/main" id="{5D246AD1-9871-4BC2-B060-F4355B03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878955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08 / RENCONTRES MUSICALES</a:t>
            </a:r>
          </a:p>
        </p:txBody>
      </p:sp>
      <p:sp>
        <p:nvSpPr>
          <p:cNvPr id="3" name="CRÉER">
            <a:extLst xmlns:a="http://schemas.openxmlformats.org/drawingml/2006/main">
              <a:ext uri="{FF2B5EF4-FFF2-40B4-BE49-F238E27FC236}">
                <a16:creationId xmlns:a16="http://schemas.microsoft.com/office/drawing/2014/main" id="{93813423-4133-412F-ACD8-8B44964B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42050"/>
            <a:ext cx="1945928" cy="1182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61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CRÉER</a:t>
            </a:r>
          </a:p>
        </p:txBody>
      </p:sp>
      <p:sp>
        <p:nvSpPr>
          <p:cNvPr id="4" name="en dialogue.">
            <a:extLst xmlns:a="http://schemas.openxmlformats.org/drawingml/2006/main">
              <a:ext uri="{FF2B5EF4-FFF2-40B4-BE49-F238E27FC236}">
                <a16:creationId xmlns:a16="http://schemas.microsoft.com/office/drawing/2014/main" id="{B78DD30E-78FC-4461-9432-57B5B8EF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2735" y="1328053"/>
            <a:ext cx="3166170" cy="11601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481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6481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en dialogue.</a:t>
            </a:r>
          </a:p>
        </p:txBody>
      </p:sp>
      <p:sp>
        <p:nvSpPr>
          <p:cNvPr id="5" name="Amine Kolsi &amp; Yassine Hamzaoui">
            <a:extLst xmlns:a="http://schemas.openxmlformats.org/drawingml/2006/main">
              <a:ext uri="{FF2B5EF4-FFF2-40B4-BE49-F238E27FC236}">
                <a16:creationId xmlns:a16="http://schemas.microsoft.com/office/drawing/2014/main" id="{E6603357-8D6E-4413-866D-5A390F712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961" y="3183523"/>
            <a:ext cx="4066580" cy="4621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defPPr>
            <a:lvl1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1pPr>
            <a:lvl2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2pPr>
            <a:lvl3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3pPr>
            <a:lvl4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4pPr>
            <a:lvl5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5pPr>
            <a:lvl6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6pPr>
            <a:lvl7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7pPr>
            <a:lvl8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8pPr>
            <a:lvl9pPr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pPr>
            <a:r>
              <a:rPr sz="2380" b="0" i="0">
                <a:solidFill>
                  <a:srgbClr val="FFF9F3"/>
                </a:solidFill>
                <a:latin typeface="Garamond"/>
                <a:ea typeface="Garamond"/>
                <a:cs typeface="Garamond"/>
              </a:rPr>
              <a:t>Amine Kolsi &amp; Yassine Hamzaoui</a:t>
            </a:r>
          </a:p>
        </p:txBody>
      </p:sp>
      <p:sp>
        <p:nvSpPr>
          <p:cNvPr id="6" name="Ya Yemma · Day Day">
            <a:extLst xmlns:a="http://schemas.openxmlformats.org/drawingml/2006/main">
              <a:ext uri="{FF2B5EF4-FFF2-40B4-BE49-F238E27FC236}">
                <a16:creationId xmlns:a16="http://schemas.microsoft.com/office/drawing/2014/main" id="{B99BA01D-D934-4A6E-A33C-958D913B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961" y="3640604"/>
            <a:ext cx="1398984" cy="24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11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114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Ya Yemma · Day Day</a:t>
            </a:r>
          </a:p>
        </p:txBody>
      </p:sp>
      <p:sp>
        <p:nvSpPr>
          <p:cNvPr id="7" name="Mokhtar Kebsi">
            <a:extLst xmlns:a="http://schemas.openxmlformats.org/drawingml/2006/main">
              <a:ext uri="{FF2B5EF4-FFF2-40B4-BE49-F238E27FC236}">
                <a16:creationId xmlns:a16="http://schemas.microsoft.com/office/drawing/2014/main" id="{0FB5E358-8874-424B-B452-A4FF8D3E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961" y="4372213"/>
            <a:ext cx="1843385" cy="4655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defPPr>
            <a:lvl1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1pPr>
            <a:lvl2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2pPr>
            <a:lvl3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3pPr>
            <a:lvl4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4pPr>
            <a:lvl5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5pPr>
            <a:lvl6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6pPr>
            <a:lvl7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7pPr>
            <a:lvl8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8pPr>
            <a:lvl9pPr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pPr>
            <a:r>
              <a:rPr sz="2400" b="0" i="0">
                <a:solidFill>
                  <a:srgbClr val="FFF9F3"/>
                </a:solidFill>
                <a:latin typeface="Garamond"/>
                <a:ea typeface="Garamond"/>
                <a:cs typeface="Garamond"/>
              </a:rPr>
              <a:t>Mokhtar Kebsi</a:t>
            </a:r>
          </a:p>
        </p:txBody>
      </p:sp>
      <p:sp>
        <p:nvSpPr>
          <p:cNvPr id="8" name="Arrangements de Tame3in et El Tir El Jali">
            <a:extLst xmlns:a="http://schemas.openxmlformats.org/drawingml/2006/main">
              <a:ext uri="{FF2B5EF4-FFF2-40B4-BE49-F238E27FC236}">
                <a16:creationId xmlns:a16="http://schemas.microsoft.com/office/drawing/2014/main" id="{DCB98626-555A-4A8A-866A-3B276774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961" y="4829294"/>
            <a:ext cx="2848570" cy="261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Arrangements de Tame3in et El Tir El Jali</a:t>
            </a:r>
          </a:p>
        </p:txBody>
      </p:sp>
      <p:sp>
        <p:nvSpPr>
          <p:cNvPr id="9" name="Zied George">
            <a:extLst xmlns:a="http://schemas.openxmlformats.org/drawingml/2006/main">
              <a:ext uri="{FF2B5EF4-FFF2-40B4-BE49-F238E27FC236}">
                <a16:creationId xmlns:a16="http://schemas.microsoft.com/office/drawing/2014/main" id="{4D3E4D36-1824-48B1-A526-1C73654E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961" y="5560903"/>
            <a:ext cx="1536353" cy="456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defPPr>
            <a:lvl1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1pPr>
            <a:lvl2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2pPr>
            <a:lvl3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3pPr>
            <a:lvl4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4pPr>
            <a:lvl5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5pPr>
            <a:lvl6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6pPr>
            <a:lvl7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7pPr>
            <a:lvl8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8pPr>
            <a:lvl9pPr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defRPr>
            </a:pPr>
            <a:r>
              <a:rPr sz="2347" b="0" i="0">
                <a:solidFill>
                  <a:srgbClr val="FFF9F3"/>
                </a:solidFill>
                <a:latin typeface="Garamond"/>
                <a:ea typeface="Garamond"/>
                <a:cs typeface="Garamond"/>
              </a:rPr>
              <a:t>Zied George</a:t>
            </a:r>
          </a:p>
        </p:txBody>
      </p:sp>
      <p:sp>
        <p:nvSpPr>
          <p:cNvPr id="10" name="Baba · Tame3in">
            <a:extLst xmlns:a="http://schemas.openxmlformats.org/drawingml/2006/main">
              <a:ext uri="{FF2B5EF4-FFF2-40B4-BE49-F238E27FC236}">
                <a16:creationId xmlns:a16="http://schemas.microsoft.com/office/drawing/2014/main" id="{366616AC-A03D-41F2-AAF8-3CB2E3BA4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961" y="6017984"/>
            <a:ext cx="1098798" cy="2569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174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174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Baba · Tame3in</a:t>
            </a:r>
          </a:p>
        </p:txBody>
      </p:sp>
    </p:spTree>
    <p:extLst>
      <p:ext uri="{BB962C8B-B14F-4D97-AF65-F5344CB8AC3E}">
        <p14:creationId xmlns:p14="http://schemas.microsoft.com/office/powerpoint/2010/main" val="4663710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DE44DC-B8B1-449A-A00E-9566BAB7CB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f32236b624c5b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09 / LE PROJET 2027">
            <a:extLst xmlns:a="http://schemas.openxmlformats.org/drawingml/2006/main">
              <a:ext uri="{FF2B5EF4-FFF2-40B4-BE49-F238E27FC236}">
                <a16:creationId xmlns:a16="http://schemas.microsoft.com/office/drawing/2014/main" id="{A29B2C5B-EE3E-46F1-87A8-DB263830B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300460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09 / LE PROJET 2027</a:t>
            </a:r>
          </a:p>
        </p:txBody>
      </p:sp>
      <p:sp>
        <p:nvSpPr>
          <p:cNvPr id="3" name="MARIEM NOUREDDINE">
            <a:extLst xmlns:a="http://schemas.openxmlformats.org/drawingml/2006/main">
              <a:ext uri="{FF2B5EF4-FFF2-40B4-BE49-F238E27FC236}">
                <a16:creationId xmlns:a16="http://schemas.microsoft.com/office/drawing/2014/main" id="{90074D42-5CB2-4EEB-B226-D182E983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540371"/>
            <a:ext cx="1796951" cy="3762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1875" b="0" i="0">
                <a:solidFill>
                  <a:srgbClr val="21171F"/>
                </a:solidFill>
                <a:latin typeface="Barlow Condensed SemiBold"/>
                <a:ea typeface="Barlow Condensed SemiBold"/>
                <a:cs typeface="Barlow Condensed SemiBold"/>
              </a:rPr>
              <a:t>MARIEM NOUREDDINE</a:t>
            </a:r>
          </a:p>
        </p:txBody>
      </p:sp>
      <p:sp>
        <p:nvSpPr>
          <p:cNvPr id="4" name="JLOUD">
            <a:extLst xmlns:a="http://schemas.openxmlformats.org/drawingml/2006/main">
              <a:ext uri="{FF2B5EF4-FFF2-40B4-BE49-F238E27FC236}">
                <a16:creationId xmlns:a16="http://schemas.microsoft.com/office/drawing/2014/main" id="{CA2077A9-5F69-46D6-87AB-144CCDBE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5703"/>
            <a:ext cx="2093863" cy="12631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7087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JLOUD</a:t>
            </a:r>
          </a:p>
        </p:txBody>
      </p:sp>
      <p:sp>
        <p:nvSpPr>
          <p:cNvPr id="5" name="w Jdoud">
            <a:extLst xmlns:a="http://schemas.openxmlformats.org/drawingml/2006/main">
              <a:ext uri="{FF2B5EF4-FFF2-40B4-BE49-F238E27FC236}">
                <a16:creationId xmlns:a16="http://schemas.microsoft.com/office/drawing/2014/main" id="{50F90E03-28AF-44D0-8567-7B3FAA36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4064" y="2350435"/>
            <a:ext cx="2483495" cy="13202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7422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7422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w Jdoud</a:t>
            </a:r>
          </a:p>
        </p:txBody>
      </p:sp>
      <p:sp>
        <p:nvSpPr>
          <p:cNvPr id="6" name="Mémoire populaire.">
            <a:extLst xmlns:a="http://schemas.openxmlformats.org/drawingml/2006/main">
              <a:ext uri="{FF2B5EF4-FFF2-40B4-BE49-F238E27FC236}">
                <a16:creationId xmlns:a16="http://schemas.microsoft.com/office/drawing/2014/main" id="{75C919F3-7A30-4A56-96EF-A0F32C051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61" y="3797759"/>
            <a:ext cx="2133302" cy="416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Mémoire populaire.</a:t>
            </a:r>
          </a:p>
        </p:txBody>
      </p:sp>
      <p:sp>
        <p:nvSpPr>
          <p:cNvPr id="7" name="Présence d’aujourd’hui.">
            <a:extLst xmlns:a="http://schemas.openxmlformats.org/drawingml/2006/main">
              <a:ext uri="{FF2B5EF4-FFF2-40B4-BE49-F238E27FC236}">
                <a16:creationId xmlns:a16="http://schemas.microsoft.com/office/drawing/2014/main" id="{206CB58B-4BDF-4CF3-9062-6552E786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61" y="4106131"/>
            <a:ext cx="2486620" cy="416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12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Présence d’aujourd’hui.</a:t>
            </a:r>
          </a:p>
        </p:txBody>
      </p:sp>
      <p:sp>
        <p:nvSpPr>
          <p:cNvPr id="8" name="Une piste de spectacle autour du chant populaire, du">
            <a:extLst xmlns:a="http://schemas.openxmlformats.org/drawingml/2006/main">
              <a:ext uri="{FF2B5EF4-FFF2-40B4-BE49-F238E27FC236}">
                <a16:creationId xmlns:a16="http://schemas.microsoft.com/office/drawing/2014/main" id="{DD20BA31-1692-4733-A97A-55BFCE06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61" y="4877544"/>
            <a:ext cx="3291780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Une piste de spectacle autour du chant populaire, du</a:t>
            </a:r>
          </a:p>
        </p:txBody>
      </p:sp>
      <p:sp>
        <p:nvSpPr>
          <p:cNvPr id="9" name="mezoued et de la transmission entre générations.">
            <a:extLst xmlns:a="http://schemas.openxmlformats.org/drawingml/2006/main">
              <a:ext uri="{FF2B5EF4-FFF2-40B4-BE49-F238E27FC236}">
                <a16:creationId xmlns:a16="http://schemas.microsoft.com/office/drawing/2014/main" id="{B24403EB-B430-4C88-A426-2A7475AF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61" y="5077569"/>
            <a:ext cx="3088481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mezoued et de la transmission entre générations.</a:t>
            </a:r>
          </a:p>
        </p:txBody>
      </p:sp>
      <p:sp>
        <p:nvSpPr>
          <p:cNvPr id="10" name="Concept éditorial proposé pour 2027,">
            <a:extLst xmlns:a="http://schemas.openxmlformats.org/drawingml/2006/main">
              <a:ext uri="{FF2B5EF4-FFF2-40B4-BE49-F238E27FC236}">
                <a16:creationId xmlns:a16="http://schemas.microsoft.com/office/drawing/2014/main" id="{E8516B38-04BE-4568-9F1E-72E10C3E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61" y="6176397"/>
            <a:ext cx="1835795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Concept éditorial proposé pour 2027,</a:t>
            </a:r>
          </a:p>
        </p:txBody>
      </p:sp>
      <p:sp>
        <p:nvSpPr>
          <p:cNvPr id="11" name="à valider avec l’artiste.">
            <a:extLst xmlns:a="http://schemas.openxmlformats.org/drawingml/2006/main">
              <a:ext uri="{FF2B5EF4-FFF2-40B4-BE49-F238E27FC236}">
                <a16:creationId xmlns:a16="http://schemas.microsoft.com/office/drawing/2014/main" id="{5ACAC594-84D6-4296-AE91-3CCE06A7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61" y="6333559"/>
            <a:ext cx="1107430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à valider avec l’artiste.</a:t>
            </a:r>
          </a:p>
        </p:txBody>
      </p:sp>
    </p:spTree>
    <p:extLst>
      <p:ext uri="{BB962C8B-B14F-4D97-AF65-F5344CB8AC3E}">
        <p14:creationId xmlns:p14="http://schemas.microsoft.com/office/powerpoint/2010/main" val="126582606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50238-C168-4FEA-9E53-AAA44506FC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20d99213e4f9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0 / INTENTION ARTISTIQUE">
            <a:extLst xmlns:a="http://schemas.openxmlformats.org/drawingml/2006/main">
              <a:ext uri="{FF2B5EF4-FFF2-40B4-BE49-F238E27FC236}">
                <a16:creationId xmlns:a16="http://schemas.microsoft.com/office/drawing/2014/main" id="{8E252E76-DBB3-4187-9BD1-06DC398D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731615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10 / INTENTION ARTISTIQUE</a:t>
            </a:r>
          </a:p>
        </p:txBody>
      </p:sp>
      <p:sp>
        <p:nvSpPr>
          <p:cNvPr id="3" name="LA MÉMOIRE">
            <a:extLst xmlns:a="http://schemas.openxmlformats.org/drawingml/2006/main">
              <a:ext uri="{FF2B5EF4-FFF2-40B4-BE49-F238E27FC236}">
                <a16:creationId xmlns:a16="http://schemas.microsoft.com/office/drawing/2014/main" id="{FF702996-D3F2-4621-A562-E6980842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11339"/>
            <a:ext cx="3318570" cy="10989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122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LA MÉMOIRE</a:t>
            </a:r>
          </a:p>
        </p:txBody>
      </p:sp>
      <p:sp>
        <p:nvSpPr>
          <p:cNvPr id="4" name="se joue au présent.">
            <a:extLst xmlns:a="http://schemas.openxmlformats.org/drawingml/2006/main">
              <a:ext uri="{FF2B5EF4-FFF2-40B4-BE49-F238E27FC236}">
                <a16:creationId xmlns:a16="http://schemas.microsoft.com/office/drawing/2014/main" id="{F79E7A81-BEB5-4A8C-958E-0EC2D10B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5022" y="1396438"/>
            <a:ext cx="4718893" cy="10773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995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5995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se joue au présent.</a:t>
            </a:r>
          </a:p>
        </p:txBody>
      </p:sp>
      <p:sp>
        <p:nvSpPr>
          <p:cNvPr id="5" name="Mettre en lumière les répertoires populaires et">
            <a:extLst xmlns:a="http://schemas.openxmlformats.org/drawingml/2006/main">
              <a:ext uri="{FF2B5EF4-FFF2-40B4-BE49-F238E27FC236}">
                <a16:creationId xmlns:a16="http://schemas.microsoft.com/office/drawing/2014/main" id="{AED32B17-D9F6-4FEB-A4AD-3B8D946A0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690" y="3643196"/>
            <a:ext cx="3547616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Mettre en lumière les répertoires populaires et</a:t>
            </a:r>
          </a:p>
        </p:txBody>
      </p:sp>
      <p:sp>
        <p:nvSpPr>
          <p:cNvPr id="6" name="donner toute leur place aux timbres et aux">
            <a:extLst xmlns:a="http://schemas.openxmlformats.org/drawingml/2006/main">
              <a:ext uri="{FF2B5EF4-FFF2-40B4-BE49-F238E27FC236}">
                <a16:creationId xmlns:a16="http://schemas.microsoft.com/office/drawing/2014/main" id="{CEBE2E3C-3381-4F7A-A420-9CB73C12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690" y="3906473"/>
            <a:ext cx="3249216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donner toute leur place aux timbres et aux</a:t>
            </a:r>
          </a:p>
        </p:txBody>
      </p:sp>
      <p:sp>
        <p:nvSpPr>
          <p:cNvPr id="7" name="rythmes.">
            <a:extLst xmlns:a="http://schemas.openxmlformats.org/drawingml/2006/main">
              <a:ext uri="{FF2B5EF4-FFF2-40B4-BE49-F238E27FC236}">
                <a16:creationId xmlns:a16="http://schemas.microsoft.com/office/drawing/2014/main" id="{28618F1F-1B43-4128-BD03-43093394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690" y="4169750"/>
            <a:ext cx="735955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rythmes.</a:t>
            </a:r>
          </a:p>
        </p:txBody>
      </p:sp>
      <p:sp>
        <p:nvSpPr>
          <p:cNvPr id="8" name="Une intention à construire avec l’artiste, pour">
            <a:extLst xmlns:a="http://schemas.openxmlformats.org/drawingml/2006/main">
              <a:ext uri="{FF2B5EF4-FFF2-40B4-BE49-F238E27FC236}">
                <a16:creationId xmlns:a16="http://schemas.microsoft.com/office/drawing/2014/main" id="{4B566503-ED83-494C-B80B-73DD1F737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690" y="4718777"/>
            <a:ext cx="3443883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Une intention à construire avec l’artiste, pour</a:t>
            </a:r>
          </a:p>
        </p:txBody>
      </p:sp>
      <p:sp>
        <p:nvSpPr>
          <p:cNvPr id="9" name="créer un rendez-vous musical entre les">
            <a:extLst xmlns:a="http://schemas.openxmlformats.org/drawingml/2006/main">
              <a:ext uri="{FF2B5EF4-FFF2-40B4-BE49-F238E27FC236}">
                <a16:creationId xmlns:a16="http://schemas.microsoft.com/office/drawing/2014/main" id="{01FC59D6-48D0-4C9F-850C-5AD35AD7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690" y="4982054"/>
            <a:ext cx="2995017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créer un rendez-vous musical entre les</a:t>
            </a:r>
          </a:p>
        </p:txBody>
      </p:sp>
      <p:sp>
        <p:nvSpPr>
          <p:cNvPr id="10" name="générations.">
            <a:extLst xmlns:a="http://schemas.openxmlformats.org/drawingml/2006/main">
              <a:ext uri="{FF2B5EF4-FFF2-40B4-BE49-F238E27FC236}">
                <a16:creationId xmlns:a16="http://schemas.microsoft.com/office/drawing/2014/main" id="{B6281C1E-8995-432C-A83C-2335910F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690" y="5245331"/>
            <a:ext cx="1017389" cy="277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générations.</a:t>
            </a:r>
          </a:p>
        </p:txBody>
      </p:sp>
    </p:spTree>
    <p:extLst>
      <p:ext uri="{BB962C8B-B14F-4D97-AF65-F5344CB8AC3E}">
        <p14:creationId xmlns:p14="http://schemas.microsoft.com/office/powerpoint/2010/main" val="191884837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C7E7FD-6E7D-4D2C-864F-72DAAD4220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bc2aeb5214dc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1 / PROGRAMMATION 2027">
            <a:extLst xmlns:a="http://schemas.openxmlformats.org/drawingml/2006/main">
              <a:ext uri="{FF2B5EF4-FFF2-40B4-BE49-F238E27FC236}">
                <a16:creationId xmlns:a16="http://schemas.microsoft.com/office/drawing/2014/main" id="{66756143-AC79-4FB7-86B3-BA2F0552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694259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11 / PROGRAMMATION 2027</a:t>
            </a:r>
          </a:p>
        </p:txBody>
      </p:sp>
      <p:sp>
        <p:nvSpPr>
          <p:cNvPr id="3" name="VOTRE SAISON.">
            <a:extLst xmlns:a="http://schemas.openxmlformats.org/drawingml/2006/main">
              <a:ext uri="{FF2B5EF4-FFF2-40B4-BE49-F238E27FC236}">
                <a16:creationId xmlns:a16="http://schemas.microsoft.com/office/drawing/2014/main" id="{AE3F0C49-C07C-45B2-9EF0-3038F4AA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4558"/>
            <a:ext cx="4405759" cy="11766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57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VOTRE SAISON.</a:t>
            </a:r>
          </a:p>
        </p:txBody>
      </p:sp>
      <p:sp>
        <p:nvSpPr>
          <p:cNvPr id="4" name="Une rencontre.">
            <a:extLst xmlns:a="http://schemas.openxmlformats.org/drawingml/2006/main">
              <a:ext uri="{FF2B5EF4-FFF2-40B4-BE49-F238E27FC236}">
                <a16:creationId xmlns:a16="http://schemas.microsoft.com/office/drawing/2014/main" id="{D84580B8-9886-4C88-9980-DD072857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2837"/>
            <a:ext cx="4204395" cy="11672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5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6523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Une rencontre.</a:t>
            </a:r>
          </a:p>
        </p:txBody>
      </p:sp>
      <p:sp>
        <p:nvSpPr>
          <p:cNvPr id="5" name="Une proposition pour les festivals et les scènes">
            <a:extLst xmlns:a="http://schemas.openxmlformats.org/drawingml/2006/main">
              <a:ext uri="{FF2B5EF4-FFF2-40B4-BE49-F238E27FC236}">
                <a16:creationId xmlns:a16="http://schemas.microsoft.com/office/drawing/2014/main" id="{1E995B9F-849A-4AC7-BBC3-18A28A2E7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6200"/>
            <a:ext cx="4692104" cy="401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defPPr>
            <a:lvl1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1pPr>
            <a:lvl2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2pPr>
            <a:lvl3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3pPr>
            <a:lvl4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4pPr>
            <a:lvl5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5pPr>
            <a:lvl6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6pPr>
            <a:lvl7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7pPr>
            <a:lvl8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8pPr>
            <a:lvl9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pPr>
            <a:r>
              <a: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rPr>
              <a:t>Une proposition pour les festivals et les scènes</a:t>
            </a:r>
          </a:p>
        </p:txBody>
      </p:sp>
      <p:sp>
        <p:nvSpPr>
          <p:cNvPr id="6" name="culturelles.">
            <a:extLst xmlns:a="http://schemas.openxmlformats.org/drawingml/2006/main">
              <a:ext uri="{FF2B5EF4-FFF2-40B4-BE49-F238E27FC236}">
                <a16:creationId xmlns:a16="http://schemas.microsoft.com/office/drawing/2014/main" id="{693A6B4C-EF11-413E-B802-857C1738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9242"/>
            <a:ext cx="1159222" cy="401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defPPr>
            <a:lvl1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1pPr>
            <a:lvl2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2pPr>
            <a:lvl3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3pPr>
            <a:lvl4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4pPr>
            <a:lvl5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5pPr>
            <a:lvl6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6pPr>
            <a:lvl7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7pPr>
            <a:lvl8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8pPr>
            <a:lvl9pPr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defRPr>
            </a:pPr>
            <a:r>
              <a:rPr sz="2025" b="0" i="0">
                <a:solidFill>
                  <a:srgbClr val="21171F"/>
                </a:solidFill>
                <a:latin typeface="Garamond"/>
                <a:ea typeface="Garamond"/>
                <a:cs typeface="Garamond"/>
              </a:rPr>
              <a:t>culturelles.</a:t>
            </a:r>
          </a:p>
        </p:txBody>
      </p:sp>
      <p:sp>
        <p:nvSpPr>
          <p:cNvPr id="7" name="Faire dialoguer patrimoine musical et création actuelle, auprès des am">
            <a:extLst xmlns:a="http://schemas.openxmlformats.org/drawingml/2006/main">
              <a:ext uri="{FF2B5EF4-FFF2-40B4-BE49-F238E27FC236}">
                <a16:creationId xmlns:a16="http://schemas.microsoft.com/office/drawing/2014/main" id="{1B252364-1EDD-4A12-ABCF-30B0E135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2785"/>
            <a:ext cx="5254823" cy="2486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Faire dialoguer patrimoine musical et création actuelle, auprès des amateurs de</a:t>
            </a:r>
          </a:p>
        </p:txBody>
      </p:sp>
      <p:sp>
        <p:nvSpPr>
          <p:cNvPr id="8" name="chanson tunisienne, des familles et des publics de différentes générat">
            <a:extLst xmlns:a="http://schemas.openxmlformats.org/drawingml/2006/main">
              <a:ext uri="{FF2B5EF4-FFF2-40B4-BE49-F238E27FC236}">
                <a16:creationId xmlns:a16="http://schemas.microsoft.com/office/drawing/2014/main" id="{73967096-484B-46C7-BA37-F88EACD5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4241"/>
            <a:ext cx="4961483" cy="2486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125" b="0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chanson tunisienne, des familles et des publics de différentes générations.</a:t>
            </a:r>
          </a:p>
        </p:txBody>
      </p:sp>
      <p:sp>
        <p:nvSpPr>
          <p:cNvPr id="9" name="Échanger sur une programmation">
            <a:extLst xmlns:a="http://schemas.openxmlformats.org/drawingml/2006/main">
              <a:ext uri="{FF2B5EF4-FFF2-40B4-BE49-F238E27FC236}">
                <a16:creationId xmlns:a16="http://schemas.microsoft.com/office/drawing/2014/main" id="{BE47A890-069F-45FF-975C-C514915AB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95255"/>
            <a:ext cx="2024063" cy="2230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7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Échanger sur une programmation</a:t>
            </a:r>
          </a:p>
        </p:txBody>
      </p:sp>
    </p:spTree>
    <p:extLst>
      <p:ext uri="{BB962C8B-B14F-4D97-AF65-F5344CB8AC3E}">
        <p14:creationId xmlns:p14="http://schemas.microsoft.com/office/powerpoint/2010/main" val="56833796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ED5CDD-85BA-42A3-BD9A-860ADA7CA2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1f71ea6c1a4c1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2 / ACCUEIL TECHNIQUE">
            <a:extLst xmlns:a="http://schemas.openxmlformats.org/drawingml/2006/main">
              <a:ext uri="{FF2B5EF4-FFF2-40B4-BE49-F238E27FC236}">
                <a16:creationId xmlns:a16="http://schemas.microsoft.com/office/drawing/2014/main" id="{253EC20B-ED0A-4C72-A7F9-9FC03DC6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566416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12 / ACCUEIL TECHNIQUE</a:t>
            </a:r>
          </a:p>
        </p:txBody>
      </p:sp>
      <p:sp>
        <p:nvSpPr>
          <p:cNvPr id="3" name="PRÉPARER">
            <a:extLst xmlns:a="http://schemas.openxmlformats.org/drawingml/2006/main">
              <a:ext uri="{FF2B5EF4-FFF2-40B4-BE49-F238E27FC236}">
                <a16:creationId xmlns:a16="http://schemas.microsoft.com/office/drawing/2014/main" id="{B04CE173-5536-4ECE-B444-EA02D80CC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634"/>
            <a:ext cx="2642592" cy="1021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5668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PRÉPARER</a:t>
            </a:r>
          </a:p>
        </p:txBody>
      </p:sp>
      <p:sp>
        <p:nvSpPr>
          <p:cNvPr id="4" name="la rencontre.">
            <a:extLst xmlns:a="http://schemas.openxmlformats.org/drawingml/2006/main">
              <a:ext uri="{FF2B5EF4-FFF2-40B4-BE49-F238E27FC236}">
                <a16:creationId xmlns:a16="http://schemas.microsoft.com/office/drawing/2014/main" id="{D6F6937C-01EC-4198-B76F-95F9B88F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005" y="1269828"/>
            <a:ext cx="3121223" cy="9999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540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5540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la rencontre.</a:t>
            </a:r>
          </a:p>
        </p:txBody>
      </p:sp>
      <p:sp>
        <p:nvSpPr>
          <p:cNvPr id="5" name="Les paramètres du spectacle sont à">
            <a:extLst xmlns:a="http://schemas.openxmlformats.org/drawingml/2006/main">
              <a:ext uri="{FF2B5EF4-FFF2-40B4-BE49-F238E27FC236}">
                <a16:creationId xmlns:a16="http://schemas.microsoft.com/office/drawing/2014/main" id="{442B6773-3846-4289-98F1-6B16E8C8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719709"/>
            <a:ext cx="2241054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Les paramètres du spectacle sont à</a:t>
            </a:r>
          </a:p>
        </p:txBody>
      </p:sp>
      <p:sp>
        <p:nvSpPr>
          <p:cNvPr id="6" name="arrêter avec la production.">
            <a:extLst xmlns:a="http://schemas.openxmlformats.org/drawingml/2006/main">
              <a:ext uri="{FF2B5EF4-FFF2-40B4-BE49-F238E27FC236}">
                <a16:creationId xmlns:a16="http://schemas.microsoft.com/office/drawing/2014/main" id="{7EFEF06F-A9E3-43C9-A0F3-15C95ED19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926282"/>
            <a:ext cx="1668661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arrêter avec la production.</a:t>
            </a:r>
          </a:p>
        </p:txBody>
      </p:sp>
      <p:sp>
        <p:nvSpPr>
          <p:cNvPr id="7" name="FICHE TECHNIQUE À COMPLÉTER">
            <a:extLst xmlns:a="http://schemas.openxmlformats.org/drawingml/2006/main">
              <a:ext uri="{FF2B5EF4-FFF2-40B4-BE49-F238E27FC236}">
                <a16:creationId xmlns:a16="http://schemas.microsoft.com/office/drawing/2014/main" id="{07045844-6249-4572-893C-452BD8BF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308"/>
            <a:ext cx="1990427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1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FICHE TECHNIQUE À COMPLÉTER</a:t>
            </a:r>
          </a:p>
        </p:txBody>
      </p:sp>
      <p:sp>
        <p:nvSpPr>
          <p:cNvPr id="8" name="La fiche définitive accompagnera la confirmation de programmation.">
            <a:extLst xmlns:a="http://schemas.openxmlformats.org/drawingml/2006/main">
              <a:ext uri="{FF2B5EF4-FFF2-40B4-BE49-F238E27FC236}">
                <a16:creationId xmlns:a16="http://schemas.microsoft.com/office/drawing/2014/main" id="{4B7C91B0-CBD7-4FD9-8B73-359B29A7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75288"/>
            <a:ext cx="3923109" cy="2230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75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La fiche définitive accompagnera la confirmation de programmation.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BE27FA-2F28-485C-90A3-A160AFC7B787}"/>
              </a:ext>
            </a:extLst>
          </p:cNvPr>
          <p:cNvGraphicFramePr/>
          <p:nvPr/>
        </p:nvGraphicFramePr>
        <p:xfrm>
          <a:off xmlns:a="http://schemas.openxmlformats.org/drawingml/2006/main" x="609600" y="2657921"/>
          <a:ext xmlns:a="http://schemas.openxmlformats.org/drawingml/2006/main" cx="10972800" cy="3060204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91840"/>
                <a:gridCol w="7680960"/>
              </a:tblGrid>
              <a:tr h="510034"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9F3"/>
                          </a:solidFill>
                          <a:latin typeface="Arial"/>
                          <a:ea typeface="Arial"/>
                          <a:cs typeface="Arial"/>
                        </a:rPr>
                        <a:t>Durée &amp; format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4A6A3"/>
                      </a:solidFill>
                    </a:lnL>
                    <a:lnR w="4763">
                      <a:solidFill>
                        <a:srgbClr val="C4A6A3"/>
                      </a:solidFill>
                    </a:lnR>
                    <a:lnT w="4763">
                      <a:solidFill>
                        <a:srgbClr val="C4A6A3"/>
                      </a:solidFill>
                    </a:lnT>
                    <a:lnB w="4763">
                      <a:solidFill>
                        <a:srgbClr val="C4A6A3"/>
                      </a:solidFill>
                    </a:lnB>
                    <a:solidFill>
                      <a:srgbClr val="68112F"/>
                    </a:solidFill>
                  </a:tcPr>
                </a:tc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0">
                          <a:solidFill>
                            <a:srgbClr val="21171F"/>
                          </a:solidFill>
                          <a:latin typeface="Arial"/>
                          <a:ea typeface="Arial"/>
                          <a:cs typeface="Arial"/>
                        </a:rPr>
                        <a:t>Durée, répertoire et éventuel entracte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4A6A3"/>
                      </a:solidFill>
                    </a:lnR>
                    <a:lnT w="4763">
                      <a:solidFill>
                        <a:srgbClr val="C4A6A3"/>
                      </a:solidFill>
                    </a:lnT>
                    <a:lnB w="4763">
                      <a:solidFill>
                        <a:srgbClr val="C4A6A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10034"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9F3"/>
                          </a:solidFill>
                          <a:latin typeface="Arial"/>
                          <a:ea typeface="Arial"/>
                          <a:cs typeface="Arial"/>
                        </a:rPr>
                        <a:t>Équipe artistique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4A6A3"/>
                      </a:solidFill>
                    </a:lnL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68112F"/>
                    </a:solidFill>
                  </a:tcPr>
                </a:tc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0">
                          <a:solidFill>
                            <a:srgbClr val="21171F"/>
                          </a:solidFill>
                          <a:latin typeface="Arial"/>
                          <a:ea typeface="Arial"/>
                          <a:cs typeface="Arial"/>
                        </a:rPr>
                        <a:t>Effectif, instruments et distribution nominative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10034"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9F3"/>
                          </a:solidFill>
                          <a:latin typeface="Arial"/>
                          <a:ea typeface="Arial"/>
                          <a:cs typeface="Arial"/>
                        </a:rPr>
                        <a:t>Plateau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4A6A3"/>
                      </a:solidFill>
                    </a:lnL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68112F"/>
                    </a:solidFill>
                  </a:tcPr>
                </a:tc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0">
                          <a:solidFill>
                            <a:srgbClr val="21171F"/>
                          </a:solidFill>
                          <a:latin typeface="Arial"/>
                          <a:ea typeface="Arial"/>
                          <a:cs typeface="Arial"/>
                        </a:rPr>
                        <a:t>Dimensions, implantation et praticables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10034"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9F3"/>
                          </a:solidFill>
                          <a:latin typeface="Arial"/>
                          <a:ea typeface="Arial"/>
                          <a:cs typeface="Arial"/>
                        </a:rPr>
                        <a:t>Son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4A6A3"/>
                      </a:solidFill>
                    </a:lnL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68112F"/>
                    </a:solidFill>
                  </a:tcPr>
                </a:tc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0">
                          <a:solidFill>
                            <a:srgbClr val="21171F"/>
                          </a:solidFill>
                          <a:latin typeface="Arial"/>
                          <a:ea typeface="Arial"/>
                          <a:cs typeface="Arial"/>
                        </a:rPr>
                        <a:t>Patch, micros, retours et régie façade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10034"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9F3"/>
                          </a:solidFill>
                          <a:latin typeface="Arial"/>
                          <a:ea typeface="Arial"/>
                          <a:cs typeface="Arial"/>
                        </a:rPr>
                        <a:t>Lumière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4A6A3"/>
                      </a:solidFill>
                    </a:lnL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68112F"/>
                    </a:solidFill>
                  </a:tcPr>
                </a:tc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0">
                          <a:solidFill>
                            <a:srgbClr val="21171F"/>
                          </a:solidFill>
                          <a:latin typeface="Arial"/>
                          <a:ea typeface="Arial"/>
                          <a:cs typeface="Arial"/>
                        </a:rPr>
                        <a:t>Plan de feu et conduite du spectacle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10034"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9F3"/>
                          </a:solidFill>
                          <a:latin typeface="Arial"/>
                          <a:ea typeface="Arial"/>
                          <a:cs typeface="Arial"/>
                        </a:rPr>
                        <a:t>Planning &amp; équipe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4A6A3"/>
                      </a:solidFill>
                    </a:lnL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68112F"/>
                    </a:solidFill>
                  </a:tcPr>
                </a:tc>
                <a:tc>
                  <a:txBody>
                    <a:bodyPr lIns="152400" tIns="95250" rIns="114300" bIns="76200">
                      <a:noAutofit/>
                    </a:bodyPr>
                    <a:lstStyle/>
                    <a:p>
                      <a:r>
                        <a:rPr sz="1350" b="0">
                          <a:solidFill>
                            <a:srgbClr val="21171F"/>
                          </a:solidFill>
                          <a:latin typeface="Arial"/>
                          <a:ea typeface="Arial"/>
                          <a:cs typeface="Arial"/>
                        </a:rPr>
                        <a:t>Montage, balances, démontage et régisseur référent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4A6A3"/>
                      </a:solidFill>
                    </a:lnR>
                    <a:lnB w="4763">
                      <a:solidFill>
                        <a:srgbClr val="C4A6A3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523700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E13544-7B51-464E-801E-7A17FFB10F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a5309d171d4f9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3 / VOIR &amp; ÉCOUTER">
            <a:extLst xmlns:a="http://schemas.openxmlformats.org/drawingml/2006/main">
              <a:ext uri="{FF2B5EF4-FFF2-40B4-BE49-F238E27FC236}">
                <a16:creationId xmlns:a16="http://schemas.microsoft.com/office/drawing/2014/main" id="{B7A50F91-A433-4E28-9010-4E7A5567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4030" y="929610"/>
            <a:ext cx="1313706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13 / VOIR &amp; ÉCOUTER</a:t>
            </a:r>
          </a:p>
        </p:txBody>
      </p:sp>
      <p:sp>
        <p:nvSpPr>
          <p:cNvPr id="3" name="LA MUSIQUE,">
            <a:extLst xmlns:a="http://schemas.openxmlformats.org/drawingml/2006/main">
              <a:ext uri="{FF2B5EF4-FFF2-40B4-BE49-F238E27FC236}">
                <a16:creationId xmlns:a16="http://schemas.microsoft.com/office/drawing/2014/main" id="{8D4BD41E-A829-4551-AE8E-85BF7B67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0180" y="1404558"/>
            <a:ext cx="3670995" cy="1175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573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LA MUSIQUE,</a:t>
            </a:r>
          </a:p>
        </p:txBody>
      </p:sp>
      <p:sp>
        <p:nvSpPr>
          <p:cNvPr id="4" name="maintenant.">
            <a:extLst xmlns:a="http://schemas.openxmlformats.org/drawingml/2006/main">
              <a:ext uri="{FF2B5EF4-FFF2-40B4-BE49-F238E27FC236}">
                <a16:creationId xmlns:a16="http://schemas.microsoft.com/office/drawing/2014/main" id="{B1D59060-01DA-4F72-82D8-C65E84C1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0180" y="2212837"/>
            <a:ext cx="3519488" cy="1173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560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6560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maintenant.</a:t>
            </a:r>
          </a:p>
        </p:txBody>
      </p:sp>
      <p:sp>
        <p:nvSpPr>
          <p:cNvPr id="5" name="Ghali">
            <a:extLst xmlns:a="http://schemas.openxmlformats.org/drawingml/2006/main">
              <a:ext uri="{FF2B5EF4-FFF2-40B4-BE49-F238E27FC236}">
                <a16:creationId xmlns:a16="http://schemas.microsoft.com/office/drawing/2014/main" id="{1EC72B65-B630-4A16-8FD8-B79CD1CD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0180" y="3649028"/>
            <a:ext cx="916037" cy="7080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defPPr>
            <a:lvl1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1pPr>
            <a:lvl2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2pPr>
            <a:lvl3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3pPr>
            <a:lvl4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4pPr>
            <a:lvl5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5pPr>
            <a:lvl6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6pPr>
            <a:lvl7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7pPr>
            <a:lvl8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8pPr>
            <a:lvl9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pPr>
            <a:r>
              <a:rPr sz="3825" b="0" i="0">
                <a:solidFill>
                  <a:srgbClr val="FFF9F3"/>
                </a:solidFill>
                <a:latin typeface="Caveat"/>
                <a:ea typeface="Caveat"/>
                <a:cs typeface="Caveat"/>
                <a:hlinkClick xmlns:r="http://schemas.openxmlformats.org/officeDocument/2006/relationships" r:id="Rb561328f7ffb4538"/>
              </a:rPr>
              <a:t>Ghali</a:t>
            </a:r>
          </a:p>
        </p:txBody>
      </p:sp>
      <p:sp>
        <p:nvSpPr>
          <p:cNvPr id="6" name="Clip officiel · 2026">
            <a:extLst xmlns:a="http://schemas.openxmlformats.org/drawingml/2006/main">
              <a:ext uri="{FF2B5EF4-FFF2-40B4-BE49-F238E27FC236}">
                <a16:creationId xmlns:a16="http://schemas.microsoft.com/office/drawing/2014/main" id="{11EDF07A-D879-4428-B38E-00B3B9A7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0180" y="4281488"/>
            <a:ext cx="978991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FFF9F3"/>
                </a:solidFill>
                <a:latin typeface="Arial"/>
                <a:ea typeface="Arial"/>
                <a:cs typeface="Arial"/>
                <a:hlinkClick xmlns:r="http://schemas.openxmlformats.org/officeDocument/2006/relationships" r:id="R907f5cd511684bb6"/>
              </a:rPr>
              <a:t>Clip officiel · 2026</a:t>
            </a:r>
          </a:p>
        </p:txBody>
      </p:sp>
      <p:sp>
        <p:nvSpPr>
          <p:cNvPr id="7" name="Wchmeta">
            <a:extLst xmlns:a="http://schemas.openxmlformats.org/drawingml/2006/main">
              <a:ext uri="{FF2B5EF4-FFF2-40B4-BE49-F238E27FC236}">
                <a16:creationId xmlns:a16="http://schemas.microsoft.com/office/drawing/2014/main" id="{5D2AA7D8-B929-4147-AA3E-A0805C7B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0180" y="4687253"/>
            <a:ext cx="1592759" cy="7080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defPPr>
            <a:lvl1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1pPr>
            <a:lvl2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2pPr>
            <a:lvl3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3pPr>
            <a:lvl4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4pPr>
            <a:lvl5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5pPr>
            <a:lvl6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6pPr>
            <a:lvl7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7pPr>
            <a:lvl8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8pPr>
            <a:lvl9pPr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3825" b="0" i="0">
                <a:solidFill>
                  <a:srgbClr val="FFF9F3"/>
                </a:solidFill>
                <a:latin typeface="Caveat"/>
                <a:ea typeface="Caveat"/>
                <a:cs typeface="Caveat"/>
              </a:defRPr>
            </a:pPr>
            <a:r>
              <a:rPr sz="3825" b="0" i="0">
                <a:solidFill>
                  <a:srgbClr val="FFF9F3"/>
                </a:solidFill>
                <a:latin typeface="Caveat"/>
                <a:ea typeface="Caveat"/>
                <a:cs typeface="Caveat"/>
                <a:hlinkClick xmlns:r="http://schemas.openxmlformats.org/officeDocument/2006/relationships" r:id="R5e541081b90b45c1"/>
              </a:rPr>
              <a:t>Wchmeta</a:t>
            </a:r>
          </a:p>
        </p:txBody>
      </p:sp>
      <p:sp>
        <p:nvSpPr>
          <p:cNvPr id="8" name="Clip officiel · 2025">
            <a:extLst xmlns:a="http://schemas.openxmlformats.org/drawingml/2006/main">
              <a:ext uri="{FF2B5EF4-FFF2-40B4-BE49-F238E27FC236}">
                <a16:creationId xmlns:a16="http://schemas.microsoft.com/office/drawing/2014/main" id="{0CF97212-2FB1-4337-9A6E-0DFABB1E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0180" y="5319713"/>
            <a:ext cx="974080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FFF9F3"/>
                </a:solidFill>
                <a:latin typeface="Arial"/>
                <a:ea typeface="Arial"/>
                <a:cs typeface="Arial"/>
                <a:hlinkClick xmlns:r="http://schemas.openxmlformats.org/officeDocument/2006/relationships" r:id="R38a09e442a1e4ac1"/>
              </a:rPr>
              <a:t>Clip officiel · 2025</a:t>
            </a:r>
          </a:p>
        </p:txBody>
      </p:sp>
      <p:sp>
        <p:nvSpPr>
          <p:cNvPr id="9" name="Toute la chaîne officielle">
            <a:extLst xmlns:a="http://schemas.openxmlformats.org/drawingml/2006/main">
              <a:ext uri="{FF2B5EF4-FFF2-40B4-BE49-F238E27FC236}">
                <a16:creationId xmlns:a16="http://schemas.microsoft.com/office/drawing/2014/main" id="{DE6225D1-822B-461D-9822-14064397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0180" y="5853113"/>
            <a:ext cx="1594098" cy="235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FFF9F3"/>
                </a:solidFill>
                <a:latin typeface="Arial"/>
                <a:ea typeface="Arial"/>
                <a:cs typeface="Arial"/>
                <a:hlinkClick xmlns:r="http://schemas.openxmlformats.org/officeDocument/2006/relationships" r:id="R6038dd58330d4053"/>
              </a:rPr>
              <a:t>Toute la chaîne officielle</a:t>
            </a:r>
          </a:p>
        </p:txBody>
      </p:sp>
    </p:spTree>
    <p:extLst>
      <p:ext uri="{BB962C8B-B14F-4D97-AF65-F5344CB8AC3E}">
        <p14:creationId xmlns:p14="http://schemas.microsoft.com/office/powerpoint/2010/main" val="5045493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3E068-0609-4B14-9CDF-4A5F698FC8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cddce68adb41a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4 / PORTFOLIO">
            <a:extLst xmlns:a="http://schemas.openxmlformats.org/drawingml/2006/main">
              <a:ext uri="{FF2B5EF4-FFF2-40B4-BE49-F238E27FC236}">
                <a16:creationId xmlns:a16="http://schemas.microsoft.com/office/drawing/2014/main" id="{5CB4BEFF-FFA8-47F6-A2C8-F4DD5A3C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992981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FFF9F3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FFF9F3"/>
                </a:solidFill>
                <a:latin typeface="Arial"/>
                <a:ea typeface="Arial"/>
                <a:cs typeface="Arial"/>
              </a:rPr>
              <a:t>14 / PORTFOLIO</a:t>
            </a:r>
          </a:p>
        </p:txBody>
      </p:sp>
      <p:sp>
        <p:nvSpPr>
          <p:cNvPr id="3" name="UNE IDENTITÉ, ">
            <a:extLst xmlns:a="http://schemas.openxmlformats.org/drawingml/2006/main">
              <a:ext uri="{FF2B5EF4-FFF2-40B4-BE49-F238E27FC236}">
                <a16:creationId xmlns:a16="http://schemas.microsoft.com/office/drawing/2014/main" id="{93D80CE7-3195-42C4-8D64-AD1FE4F3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3102"/>
            <a:ext cx="3681859" cy="989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5481" b="0" i="0">
                <a:solidFill>
                  <a:srgbClr val="FFF9F3"/>
                </a:solidFill>
                <a:latin typeface="Barlow Condensed SemiBold"/>
                <a:ea typeface="Barlow Condensed SemiBold"/>
                <a:cs typeface="Barlow Condensed SemiBold"/>
              </a:rPr>
              <a:t>UNE IDENTITÉ, </a:t>
            </a:r>
          </a:p>
        </p:txBody>
      </p:sp>
      <p:sp>
        <p:nvSpPr>
          <p:cNvPr id="4" name="plusieurs visages.">
            <a:extLst xmlns:a="http://schemas.openxmlformats.org/drawingml/2006/main">
              <a:ext uri="{FF2B5EF4-FFF2-40B4-BE49-F238E27FC236}">
                <a16:creationId xmlns:a16="http://schemas.microsoft.com/office/drawing/2014/main" id="{5B80DDB1-F440-4FF3-812E-F9954464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3188" y="1277588"/>
            <a:ext cx="3873698" cy="9751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defPPr>
            <a:lvl1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1pPr>
            <a:lvl2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2pPr>
            <a:lvl3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3pPr>
            <a:lvl4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4pPr>
            <a:lvl5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5pPr>
            <a:lvl6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6pPr>
            <a:lvl7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7pPr>
            <a:lvl8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8pPr>
            <a:lvl9pPr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394" b="0" i="0">
                <a:solidFill>
                  <a:srgbClr val="EFA3B8"/>
                </a:solidFill>
                <a:latin typeface="Caveat"/>
                <a:ea typeface="Caveat"/>
                <a:cs typeface="Caveat"/>
              </a:defRPr>
            </a:pPr>
            <a:r>
              <a:rPr sz="5394" b="0" i="0">
                <a:solidFill>
                  <a:srgbClr val="EFA3B8"/>
                </a:solidFill>
                <a:latin typeface="Caveat"/>
                <a:ea typeface="Caveat"/>
                <a:cs typeface="Caveat"/>
              </a:rPr>
              <a:t>plusieurs visages.</a:t>
            </a:r>
          </a:p>
        </p:txBody>
      </p:sp>
      <p:sp>
        <p:nvSpPr>
          <p:cNvPr id="5" name="Les racines">
            <a:extLst xmlns:a="http://schemas.openxmlformats.org/drawingml/2006/main">
              <a:ext uri="{FF2B5EF4-FFF2-40B4-BE49-F238E27FC236}">
                <a16:creationId xmlns:a16="http://schemas.microsoft.com/office/drawing/2014/main" id="{C28BDCDA-4977-4BB8-BB46-24AB852C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767" y="6058622"/>
            <a:ext cx="888653" cy="3507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1725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Les racines</a:t>
            </a:r>
          </a:p>
        </p:txBody>
      </p:sp>
      <p:sp>
        <p:nvSpPr>
          <p:cNvPr id="6" name="La présence">
            <a:extLst xmlns:a="http://schemas.openxmlformats.org/drawingml/2006/main">
              <a:ext uri="{FF2B5EF4-FFF2-40B4-BE49-F238E27FC236}">
                <a16:creationId xmlns:a16="http://schemas.microsoft.com/office/drawing/2014/main" id="{637F910B-210D-4799-80E4-02B4E377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6251" y="6059602"/>
            <a:ext cx="934194" cy="3507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1725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La présence</a:t>
            </a:r>
          </a:p>
        </p:txBody>
      </p:sp>
      <p:sp>
        <p:nvSpPr>
          <p:cNvPr id="7" name="Le partage">
            <a:extLst xmlns:a="http://schemas.openxmlformats.org/drawingml/2006/main">
              <a:ext uri="{FF2B5EF4-FFF2-40B4-BE49-F238E27FC236}">
                <a16:creationId xmlns:a16="http://schemas.microsoft.com/office/drawing/2014/main" id="{6713C9AE-5E3D-498C-91E1-22F85FEC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7830" y="5043415"/>
            <a:ext cx="838944" cy="3507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725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1725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Le partage</a:t>
            </a:r>
          </a:p>
        </p:txBody>
      </p:sp>
    </p:spTree>
    <p:extLst>
      <p:ext uri="{BB962C8B-B14F-4D97-AF65-F5344CB8AC3E}">
        <p14:creationId xmlns:p14="http://schemas.microsoft.com/office/powerpoint/2010/main" val="76914241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FF3AE-06FF-48B6-B92C-5BD768675F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9aba00d976474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5 / REGARDS MÉDIAS">
            <a:extLst xmlns:a="http://schemas.openxmlformats.org/drawingml/2006/main">
              <a:ext uri="{FF2B5EF4-FFF2-40B4-BE49-F238E27FC236}">
                <a16:creationId xmlns:a16="http://schemas.microsoft.com/office/drawing/2014/main" id="{7119F04F-AD85-465D-9A03-118B1649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929610"/>
            <a:ext cx="1368623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15 / REGARDS MÉDIAS</a:t>
            </a:r>
          </a:p>
        </p:txBody>
      </p:sp>
      <p:sp>
        <p:nvSpPr>
          <p:cNvPr id="3" name="UNE IDENTITÉ">
            <a:extLst xmlns:a="http://schemas.openxmlformats.org/drawingml/2006/main">
              <a:ext uri="{FF2B5EF4-FFF2-40B4-BE49-F238E27FC236}">
                <a16:creationId xmlns:a16="http://schemas.microsoft.com/office/drawing/2014/main" id="{43E7B475-47E6-4D1B-B168-F456B933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48832"/>
            <a:ext cx="3787229" cy="1096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109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UNE IDENTITÉ</a:t>
            </a:r>
          </a:p>
        </p:txBody>
      </p:sp>
      <p:sp>
        <p:nvSpPr>
          <p:cNvPr id="4" name="qui">
            <a:extLst xmlns:a="http://schemas.openxmlformats.org/drawingml/2006/main">
              <a:ext uri="{FF2B5EF4-FFF2-40B4-BE49-F238E27FC236}">
                <a16:creationId xmlns:a16="http://schemas.microsoft.com/office/drawing/2014/main" id="{2A06848C-11CA-45D1-AC23-24F0C034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7339" y="1333930"/>
            <a:ext cx="760809" cy="1077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5997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5997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qui</a:t>
            </a:r>
          </a:p>
        </p:txBody>
      </p:sp>
      <p:sp>
        <p:nvSpPr>
          <p:cNvPr id="5" name="s’affirme.">
            <a:extLst xmlns:a="http://schemas.openxmlformats.org/drawingml/2006/main">
              <a:ext uri="{FF2B5EF4-FFF2-40B4-BE49-F238E27FC236}">
                <a16:creationId xmlns:a16="http://schemas.microsoft.com/office/drawing/2014/main" id="{7CC1E594-8C39-44E4-B74F-821E1AA0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0075"/>
            <a:ext cx="2424113" cy="1099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123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6123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s’affirme.</a:t>
            </a:r>
          </a:p>
        </p:txBody>
      </p:sp>
      <p:sp>
        <p:nvSpPr>
          <p:cNvPr id="6" name="Mosaïque FM · Juillet 2024">
            <a:extLst xmlns:a="http://schemas.openxmlformats.org/drawingml/2006/main">
              <a:ext uri="{FF2B5EF4-FFF2-40B4-BE49-F238E27FC236}">
                <a16:creationId xmlns:a16="http://schemas.microsoft.com/office/drawing/2014/main" id="{0B3F3EBF-55BF-4A1B-A038-A3FA25E2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4927"/>
            <a:ext cx="1422499" cy="2088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91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891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Mosaïque FM · Juillet 2024</a:t>
            </a:r>
          </a:p>
        </p:txBody>
      </p:sp>
      <p:sp>
        <p:nvSpPr>
          <p:cNvPr id="7" name="Un attachement revendiqué">
            <a:extLst xmlns:a="http://schemas.openxmlformats.org/drawingml/2006/main">
              <a:ext uri="{FF2B5EF4-FFF2-40B4-BE49-F238E27FC236}">
                <a16:creationId xmlns:a16="http://schemas.microsoft.com/office/drawing/2014/main" id="{A5790367-0C50-4E11-8AF9-5294FD39B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40207"/>
            <a:ext cx="3068687" cy="427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Un attachement revendiqué</a:t>
            </a:r>
          </a:p>
        </p:txBody>
      </p:sp>
      <p:sp>
        <p:nvSpPr>
          <p:cNvPr id="8" name="à la chanson populaire et au">
            <a:extLst xmlns:a="http://schemas.openxmlformats.org/drawingml/2006/main">
              <a:ext uri="{FF2B5EF4-FFF2-40B4-BE49-F238E27FC236}">
                <a16:creationId xmlns:a16="http://schemas.microsoft.com/office/drawing/2014/main" id="{D4D3F51C-9622-41A0-AD44-0AD4C787A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7807"/>
            <a:ext cx="3067794" cy="427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à la chanson populaire et au</a:t>
            </a:r>
          </a:p>
        </p:txBody>
      </p:sp>
      <p:sp>
        <p:nvSpPr>
          <p:cNvPr id="9" name="mezoued.">
            <a:extLst xmlns:a="http://schemas.openxmlformats.org/drawingml/2006/main">
              <a:ext uri="{FF2B5EF4-FFF2-40B4-BE49-F238E27FC236}">
                <a16:creationId xmlns:a16="http://schemas.microsoft.com/office/drawing/2014/main" id="{D2666E55-5CDB-4818-B3D7-B55DA9BCA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5406"/>
            <a:ext cx="1079599" cy="4225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47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mezoued.</a:t>
            </a:r>
          </a:p>
        </p:txBody>
      </p:sp>
      <p:sp>
        <p:nvSpPr>
          <p:cNvPr id="10" name="Lire l’entretien">
            <a:extLst xmlns:a="http://schemas.openxmlformats.org/drawingml/2006/main">
              <a:ext uri="{FF2B5EF4-FFF2-40B4-BE49-F238E27FC236}">
                <a16:creationId xmlns:a16="http://schemas.microsoft.com/office/drawing/2014/main" id="{E6735225-4DCE-4DDA-A444-A40BF00E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83924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68112F"/>
                </a:solidFill>
                <a:latin typeface="Arial"/>
                <a:ea typeface="Arial"/>
                <a:cs typeface="Arial"/>
                <a:hlinkClick xmlns:r="http://schemas.openxmlformats.org/officeDocument/2006/relationships" r:id="Re6e4ffa8b1234d0f"/>
              </a:rPr>
              <a:t>Lire l’entretien</a:t>
            </a:r>
          </a:p>
        </p:txBody>
      </p:sp>
      <p:sp>
        <p:nvSpPr>
          <p:cNvPr id="11" name="Le Temps · Août 2024">
            <a:extLst xmlns:a="http://schemas.openxmlformats.org/drawingml/2006/main">
              <a:ext uri="{FF2B5EF4-FFF2-40B4-BE49-F238E27FC236}">
                <a16:creationId xmlns:a16="http://schemas.microsoft.com/office/drawing/2014/main" id="{BEF4D8B7-0EF9-4C1F-A73D-77B4066D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3467" y="3704927"/>
            <a:ext cx="1166664" cy="2102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76545D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76545D"/>
                </a:solidFill>
                <a:latin typeface="Arial"/>
                <a:ea typeface="Arial"/>
                <a:cs typeface="Arial"/>
              </a:rPr>
              <a:t>Le Temps · Août 2024</a:t>
            </a:r>
          </a:p>
        </p:txBody>
      </p:sp>
      <p:sp>
        <p:nvSpPr>
          <p:cNvPr id="12" name="Un concert au Festival">
            <a:extLst xmlns:a="http://schemas.openxmlformats.org/drawingml/2006/main">
              <a:ext uri="{FF2B5EF4-FFF2-40B4-BE49-F238E27FC236}">
                <a16:creationId xmlns:a16="http://schemas.microsoft.com/office/drawing/2014/main" id="{08CF281A-D4CC-4AC5-8A8C-39CD74B7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3467" y="4040207"/>
            <a:ext cx="2472482" cy="427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Un concert au Festival</a:t>
            </a:r>
          </a:p>
        </p:txBody>
      </p:sp>
      <p:sp>
        <p:nvSpPr>
          <p:cNvPr id="13" name="international de Nabeul">
            <a:extLst xmlns:a="http://schemas.openxmlformats.org/drawingml/2006/main">
              <a:ext uri="{FF2B5EF4-FFF2-40B4-BE49-F238E27FC236}">
                <a16:creationId xmlns:a16="http://schemas.microsoft.com/office/drawing/2014/main" id="{9307490C-58E6-4F2B-99B3-D01168A1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3467" y="4357807"/>
            <a:ext cx="2651820" cy="427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international de Nabeul</a:t>
            </a:r>
          </a:p>
        </p:txBody>
      </p:sp>
      <p:sp>
        <p:nvSpPr>
          <p:cNvPr id="14" name="salué par la presse.">
            <a:extLst xmlns:a="http://schemas.openxmlformats.org/drawingml/2006/main">
              <a:ext uri="{FF2B5EF4-FFF2-40B4-BE49-F238E27FC236}">
                <a16:creationId xmlns:a16="http://schemas.microsoft.com/office/drawing/2014/main" id="{303EA965-5B2A-4224-A00E-02F340FD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3467" y="4675406"/>
            <a:ext cx="2047131" cy="427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defPPr>
            <a:lvl1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1pPr>
            <a:lvl2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2pPr>
            <a:lvl3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3pPr>
            <a:lvl4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4pPr>
            <a:lvl5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5pPr>
            <a:lvl6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6pPr>
            <a:lvl7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7pPr>
            <a:lvl8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8pPr>
            <a:lvl9pPr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defRPr>
            </a:pPr>
            <a:r>
              <a:rPr sz="2175" b="0" i="0">
                <a:solidFill>
                  <a:srgbClr val="68112F"/>
                </a:solidFill>
                <a:latin typeface="Garamond"/>
                <a:ea typeface="Garamond"/>
                <a:cs typeface="Garamond"/>
              </a:rPr>
              <a:t>salué par la presse.</a:t>
            </a:r>
          </a:p>
        </p:txBody>
      </p:sp>
      <p:sp>
        <p:nvSpPr>
          <p:cNvPr id="15" name="Lire le compte rendu">
            <a:extLst xmlns:a="http://schemas.openxmlformats.org/drawingml/2006/main">
              <a:ext uri="{FF2B5EF4-FFF2-40B4-BE49-F238E27FC236}">
                <a16:creationId xmlns:a16="http://schemas.microsoft.com/office/drawing/2014/main" id="{CB78108E-E5A2-44E2-AD20-28C9AE4C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3467" y="5314950"/>
            <a:ext cx="1161455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68112F"/>
                </a:solidFill>
                <a:latin typeface="Arial"/>
                <a:ea typeface="Arial"/>
                <a:cs typeface="Arial"/>
                <a:hlinkClick xmlns:r="http://schemas.openxmlformats.org/officeDocument/2006/relationships" r:id="Rb71c91e7197d44eb"/>
              </a:rPr>
              <a:t>Lire le compte rendu</a:t>
            </a:r>
          </a:p>
        </p:txBody>
      </p:sp>
    </p:spTree>
    <p:extLst>
      <p:ext uri="{BB962C8B-B14F-4D97-AF65-F5344CB8AC3E}">
        <p14:creationId xmlns:p14="http://schemas.microsoft.com/office/powerpoint/2010/main" val="185675660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8CDD28-DA7A-424A-B609-2FF956B5AC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945962cf4a41b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6 / CONTACT &amp; PROGRAMMATION">
            <a:extLst xmlns:a="http://schemas.openxmlformats.org/drawingml/2006/main">
              <a:ext uri="{FF2B5EF4-FFF2-40B4-BE49-F238E27FC236}">
                <a16:creationId xmlns:a16="http://schemas.microsoft.com/office/drawing/2014/main" id="{3B14270E-10CB-45E2-A81C-ECAE5762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0611" y="1367016"/>
            <a:ext cx="2116187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16 / CONTACT &amp; PROGRAMMATION</a:t>
            </a:r>
          </a:p>
        </p:txBody>
      </p:sp>
      <p:sp>
        <p:nvSpPr>
          <p:cNvPr id="3" name="LA PROCHAINE">
            <a:extLst xmlns:a="http://schemas.openxmlformats.org/drawingml/2006/main">
              <a:ext uri="{FF2B5EF4-FFF2-40B4-BE49-F238E27FC236}">
                <a16:creationId xmlns:a16="http://schemas.microsoft.com/office/drawing/2014/main" id="{AFD4AE68-C2A7-4463-894A-C80A1A5C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5896"/>
            <a:ext cx="4525268" cy="124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6983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rPr>
              <a:t>LA PROCHAINE</a:t>
            </a:r>
          </a:p>
        </p:txBody>
      </p:sp>
      <p:sp>
        <p:nvSpPr>
          <p:cNvPr id="4" name="rencontre.">
            <a:extLst xmlns:a="http://schemas.openxmlformats.org/drawingml/2006/main">
              <a:ext uri="{FF2B5EF4-FFF2-40B4-BE49-F238E27FC236}">
                <a16:creationId xmlns:a16="http://schemas.microsoft.com/office/drawing/2014/main" id="{29F225D3-7C0B-4F04-8273-CA29A852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96298"/>
            <a:ext cx="3124349" cy="12231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defPPr>
            <a:lvl1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1pPr>
            <a:lvl2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2pPr>
            <a:lvl3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3pPr>
            <a:lvl4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4pPr>
            <a:lvl5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5pPr>
            <a:lvl6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6pPr>
            <a:lvl7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7pPr>
            <a:lvl8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8pPr>
            <a:lvl9pPr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6851" b="0" i="0">
                <a:solidFill>
                  <a:srgbClr val="68112F"/>
                </a:solidFill>
                <a:latin typeface="Caveat"/>
                <a:ea typeface="Caveat"/>
                <a:cs typeface="Caveat"/>
              </a:defRPr>
            </a:pPr>
            <a:r>
              <a:rPr sz="6851" b="0" i="0">
                <a:solidFill>
                  <a:srgbClr val="68112F"/>
                </a:solidFill>
                <a:latin typeface="Caveat"/>
                <a:ea typeface="Caveat"/>
                <a:cs typeface="Caveat"/>
              </a:rPr>
              <a:t>rencontre.</a:t>
            </a:r>
          </a:p>
        </p:txBody>
      </p:sp>
      <p:sp>
        <p:nvSpPr>
          <p:cNvPr id="5" name="CONTACT &amp; PROGRAMMATION">
            <a:extLst xmlns:a="http://schemas.openxmlformats.org/drawingml/2006/main">
              <a:ext uri="{FF2B5EF4-FFF2-40B4-BE49-F238E27FC236}">
                <a16:creationId xmlns:a16="http://schemas.microsoft.com/office/drawing/2014/main" id="{2A52DDFA-003F-44DC-9D50-D21353AE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3297"/>
            <a:ext cx="1771948" cy="197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825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8112F"/>
                </a:solidFill>
                <a:latin typeface="Arial"/>
                <a:ea typeface="Arial"/>
                <a:cs typeface="Arial"/>
              </a:rPr>
              <a:t>CONTACT &amp; PROGRAMMATION</a:t>
            </a:r>
          </a:p>
        </p:txBody>
      </p:sp>
      <p:sp>
        <p:nvSpPr>
          <p:cNvPr id="6" name="Hedi Jelassi">
            <a:extLst xmlns:a="http://schemas.openxmlformats.org/drawingml/2006/main">
              <a:ext uri="{FF2B5EF4-FFF2-40B4-BE49-F238E27FC236}">
                <a16:creationId xmlns:a16="http://schemas.microsoft.com/office/drawing/2014/main" id="{312E4554-1167-4B60-B3A1-84BB6CFB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5678"/>
            <a:ext cx="1032867" cy="283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defPPr>
            <a:lvl1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1pPr>
            <a:lvl2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2pPr>
            <a:lvl3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3pPr>
            <a:lvl4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4pPr>
            <a:lvl5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5pPr>
            <a:lvl6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6pPr>
            <a:lvl7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7pPr>
            <a:lvl8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8pPr>
            <a:lvl9pPr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1329" b="1" i="0">
                <a:solidFill>
                  <a:srgbClr val="21171F"/>
                </a:solidFill>
                <a:latin typeface="Arial"/>
                <a:ea typeface="Arial"/>
                <a:cs typeface="Arial"/>
              </a:defRPr>
            </a:pPr>
            <a:r>
              <a:rPr sz="1329" b="1" i="0">
                <a:solidFill>
                  <a:srgbClr val="21171F"/>
                </a:solidFill>
                <a:latin typeface="Arial"/>
                <a:ea typeface="Arial"/>
                <a:cs typeface="Arial"/>
              </a:rPr>
              <a:t>Hedi Jelassi</a:t>
            </a:r>
          </a:p>
        </p:txBody>
      </p:sp>
      <p:sp>
        <p:nvSpPr>
          <p:cNvPr id="7" name="+216 50 600 900">
            <a:extLst xmlns:a="http://schemas.openxmlformats.org/drawingml/2006/main">
              <a:ext uri="{FF2B5EF4-FFF2-40B4-BE49-F238E27FC236}">
                <a16:creationId xmlns:a16="http://schemas.microsoft.com/office/drawing/2014/main" id="{D434A251-3EDA-4DB5-B98B-CE9B46F0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5581"/>
            <a:ext cx="3216920" cy="775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defPPr>
            <a:lvl1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1pPr>
            <a:lvl2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2pPr>
            <a:lvl3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3pPr>
            <a:lvl4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4pPr>
            <a:lvl5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5pPr>
            <a:lvl6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6pPr>
            <a:lvl7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7pPr>
            <a:lvl8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8pPr>
            <a:lvl9pPr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</a:defRPr>
            </a:pPr>
            <a:r>
              <a:rPr sz="4224" b="0" i="0">
                <a:solidFill>
                  <a:srgbClr val="68112F"/>
                </a:solidFill>
                <a:latin typeface="Barlow Condensed SemiBold"/>
                <a:ea typeface="Barlow Condensed SemiBold"/>
                <a:cs typeface="Barlow Condensed SemiBold"/>
                <a:hlinkClick xmlns:r="http://schemas.openxmlformats.org/officeDocument/2006/relationships" r:id="Rc9bc033fe3c14dd2"/>
              </a:rPr>
              <a:t>+216 50 600 900</a:t>
            </a:r>
          </a:p>
        </p:txBody>
      </p:sp>
      <p:sp>
        <p:nvSpPr>
          <p:cNvPr id="8" name="Instagram">
            <a:extLst xmlns:a="http://schemas.openxmlformats.org/drawingml/2006/main">
              <a:ext uri="{FF2B5EF4-FFF2-40B4-BE49-F238E27FC236}">
                <a16:creationId xmlns:a16="http://schemas.microsoft.com/office/drawing/2014/main" id="{D6F6F14C-B4D7-402D-9287-E35AB6D8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9738"/>
            <a:ext cx="588020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68112F"/>
                </a:solidFill>
                <a:latin typeface="Arial"/>
                <a:ea typeface="Arial"/>
                <a:cs typeface="Arial"/>
                <a:hlinkClick xmlns:r="http://schemas.openxmlformats.org/officeDocument/2006/relationships" r:id="R8cd9fed48464420c"/>
              </a:rPr>
              <a:t>Instagram</a:t>
            </a:r>
          </a:p>
        </p:txBody>
      </p:sp>
      <p:sp>
        <p:nvSpPr>
          <p:cNvPr id="9" name="YouTube">
            <a:extLst xmlns:a="http://schemas.openxmlformats.org/drawingml/2006/main">
              <a:ext uri="{FF2B5EF4-FFF2-40B4-BE49-F238E27FC236}">
                <a16:creationId xmlns:a16="http://schemas.microsoft.com/office/drawing/2014/main" id="{7C694443-2394-4259-8FB3-4234331A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7170" y="5519738"/>
            <a:ext cx="511969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68112F"/>
                </a:solidFill>
                <a:latin typeface="Arial"/>
                <a:ea typeface="Arial"/>
                <a:cs typeface="Arial"/>
                <a:hlinkClick xmlns:r="http://schemas.openxmlformats.org/officeDocument/2006/relationships" r:id="R2757f1ce70ad464f"/>
              </a:rPr>
              <a:t>YouTube</a:t>
            </a:r>
          </a:p>
        </p:txBody>
      </p:sp>
      <p:sp>
        <p:nvSpPr>
          <p:cNvPr id="10" name="Facebook">
            <a:extLst xmlns:a="http://schemas.openxmlformats.org/drawingml/2006/main">
              <a:ext uri="{FF2B5EF4-FFF2-40B4-BE49-F238E27FC236}">
                <a16:creationId xmlns:a16="http://schemas.microsoft.com/office/drawing/2014/main" id="{2FA88299-A15D-42AD-BD25-A2DD0C97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8689" y="5519738"/>
            <a:ext cx="563910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defPPr>
            <a:lvl1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1pPr>
            <a:lvl2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2pPr>
            <a:lvl3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3pPr>
            <a:lvl4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4pPr>
            <a:lvl5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5pPr>
            <a:lvl6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6pPr>
            <a:lvl7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7pPr>
            <a:lvl8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8pPr>
            <a:lvl9pPr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00000"/>
              </a:lnSpc>
              <a:buNone/>
              <a:defRPr sz="900" b="0" i="0">
                <a:solidFill>
                  <a:srgbClr val="68112F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68112F"/>
                </a:solidFill>
                <a:latin typeface="Arial"/>
                <a:ea typeface="Arial"/>
                <a:cs typeface="Arial"/>
                <a:hlinkClick xmlns:r="http://schemas.openxmlformats.org/officeDocument/2006/relationships" r:id="R3991d7e67c93428e"/>
              </a:rPr>
              <a:t>Facebook</a:t>
            </a:r>
          </a:p>
        </p:txBody>
      </p:sp>
    </p:spTree>
    <p:extLst>
      <p:ext uri="{BB962C8B-B14F-4D97-AF65-F5344CB8AC3E}">
        <p14:creationId xmlns:p14="http://schemas.microsoft.com/office/powerpoint/2010/main" val="11749952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2026-10-30T20:42:39.7540000Z</dcterms:created>
  <dcterms:modified xsi:type="dcterms:W3CDTF">2026-10-30T20:42:39.7540000Z</dcterms:modified>
</coreProperties>
</file>